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8" r:id="rId2"/>
    <p:sldId id="465" r:id="rId3"/>
    <p:sldId id="426" r:id="rId4"/>
    <p:sldId id="466" r:id="rId5"/>
    <p:sldId id="460" r:id="rId6"/>
    <p:sldId id="428" r:id="rId7"/>
    <p:sldId id="467" r:id="rId8"/>
    <p:sldId id="435" r:id="rId9"/>
    <p:sldId id="436" r:id="rId10"/>
    <p:sldId id="437" r:id="rId11"/>
    <p:sldId id="464" r:id="rId12"/>
    <p:sldId id="438" r:id="rId13"/>
    <p:sldId id="455" r:id="rId14"/>
    <p:sldId id="453" r:id="rId15"/>
    <p:sldId id="439" r:id="rId16"/>
    <p:sldId id="457" r:id="rId17"/>
    <p:sldId id="454" r:id="rId18"/>
    <p:sldId id="456" r:id="rId19"/>
    <p:sldId id="442" r:id="rId20"/>
    <p:sldId id="458" r:id="rId21"/>
    <p:sldId id="440" r:id="rId22"/>
    <p:sldId id="463" r:id="rId23"/>
    <p:sldId id="462" r:id="rId24"/>
    <p:sldId id="444" r:id="rId25"/>
    <p:sldId id="445" r:id="rId26"/>
    <p:sldId id="446" r:id="rId27"/>
    <p:sldId id="447" r:id="rId28"/>
    <p:sldId id="448" r:id="rId29"/>
    <p:sldId id="449" r:id="rId30"/>
    <p:sldId id="459" r:id="rId31"/>
    <p:sldId id="450" r:id="rId32"/>
    <p:sldId id="451" r:id="rId33"/>
    <p:sldId id="337" r:id="rId34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0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55511BA-BEC6-1C75-145E-F19CEE7E72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4BFCBB-E6D7-4375-90D6-2584397861A1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B32888B-E6AC-1C25-60B2-EAB2FC220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DF902C0-0D80-636E-3E96-09A145AFA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23F29B6-5DFF-AC94-E69E-9E33449192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DD7A98-D68B-4B0E-9130-0F2D5F4B9B02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7519365-3274-FBCF-1EB6-A3D0AE0EF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DE527AF-E3BE-6F1B-7E83-94F7E8939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BBF275B-E67E-1A67-C3D4-A0814CE03E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3F5D1A-91D2-449B-9B2F-A7F9B2713881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F6A3C4B-6414-BA68-052F-BB9D84F4A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4A58734-6FF8-CCEC-A697-0EC0A860A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B82C293-0B03-35AE-5B80-124FB55997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06DDAC-43C2-473B-9759-9E2CFA5F5371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318A4DE-6403-2E49-6884-1360B7B9C8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83BAE83-5016-1A47-BA3B-A757491E9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B0025E6-698E-3441-D061-47EB065629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F54BD7-5A20-4C32-8720-D32D69F94164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5691154-1EC5-B470-9645-4229C21C29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3DC0521-6268-E216-F3BE-CC0D6F007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883DD22-04AF-4AB5-82B5-115DE5A3A6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4B3A81-4394-4B6F-B3BC-D50846E437C7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FE77152-1FC4-15BE-55ED-1E83A72D4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2B75077-D010-85C5-8877-E0C39B12B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0BDFFD1-8CA7-6231-DE4F-53D472F26C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AFD8DE-D105-488C-8024-E999FD799889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EA56C10-8B80-5F2C-5235-D5117A758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8CD8A19-68A8-04F8-8244-0FCF7956A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C77A86E-16FB-B57A-DB63-2DE17B29F4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661566-2BBA-4495-923F-3006175288E1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6A4E3D0-FFC5-2A64-559D-DC8FE0ABD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9D8EC2E-55FF-97A1-6A2B-6646B4BA4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E5707B-C481-93FC-476B-C507C1E08A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0DBA21-1ADB-48A2-838C-73D77019FD9F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8486015-7ECB-9CAA-ACBC-448F5CFA0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707AA3B-1662-16C3-23C5-F957C82B8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43D7037-7219-BB91-9845-4FD1CFD447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20DE03-FBA3-48B7-AE16-6238CA79B70E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99BE1FD-77DF-687C-A991-F3A64DDD09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32099EA-E1AD-35B5-33E3-4B8859242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022E03D-3D40-807B-0F16-33E09C2530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4C7E88-A7E8-4E36-B874-9C773A7A21DF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309736B-2176-6D5D-1BAD-BE3817707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4FBB51A-F8EA-0A9B-2D26-B7FD5086F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32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3568916-AFD0-E9FF-EE59-4A6EFAA3EA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3BC877-00F6-427D-AD28-9AA3AAA065BA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D88E06C-9698-D1C0-F6E9-2CE1B8746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5E8C0AF-0641-8B02-7173-F0EA3904B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328826F-BC32-0369-9635-33D96D2A1E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CB7A81-4944-4EB6-9BA1-5682E48C4814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19404FF-4C33-29BC-2EF9-03C23C109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90DA954-C9C1-ED4E-6461-1C9002A22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C1D15FE-B2DE-76C2-D4CE-C0B5EEE3C2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1C5B83-D8A4-4B68-A183-A0DB40685D21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5BFDC9D-8709-74A3-A41B-602F8CA55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E83843C-DC86-9F49-2AA0-0C884DA20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57FCD73-850B-12B3-CD9E-F84F874BE2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808E83-DE68-4652-99B5-B7DC9057CAF8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FBE9C586-B60F-5FCB-A09C-E3E18EC45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B2C0CA36-2F63-61D4-C35C-516787A60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51EA485-F1FA-EA79-0CD9-967E90618A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509D5D-D79F-4F59-BC51-67ABD5CFE6D7}" type="slidenum">
              <a:rPr lang="en-US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54865FE-42DF-1F5A-CB4D-9CB646AB0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CFAEC997-DCD6-9E4C-3667-024C735DB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AFD280B-1A39-E7A7-89D5-7114C22F34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4D40D5-341D-4C43-949C-ECA5A6732741}" type="slidenum">
              <a:rPr lang="en-US" altLang="en-US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9AC55BC-EE03-9430-3C07-AB108863C1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F7ADC41-3220-23DA-61E5-C0E124EEA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B557491E-7C10-3344-EE81-9132306977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A880AE-6674-4B3B-8F4E-404EA45BD10B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E606B8B-E3AA-04F0-B109-69AF54D8F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55FF6FC-0F52-A277-FCEC-6982F752E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88EE2A5-1C05-E506-F0A5-8353FC73650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0002E8-1121-43BD-98E4-4BCE9771070E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E723A8E-030A-EAA2-FD15-D2AC497A9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DC7D4ED-D775-74D8-C0FD-918C53048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E57054BE-9AC4-0297-E64E-A5D5CB0865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0A63D1-7A94-45F3-8619-70D934B4D371}" type="slidenum">
              <a:rPr lang="en-US" altLang="en-US"/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D95B916C-1D36-59C0-6B57-46E11F4DF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3850CAF-1C1F-980E-D1B4-2617A8B40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D340B4FE-D0E3-0283-5626-DC184F226F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CB23E-F67A-4F36-9F59-3CAA1417589D}" type="slidenum">
              <a:rPr lang="en-US" altLang="en-US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4DD52B8-17C7-92FD-A49E-262830A1D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A8275FEF-08A1-EEDB-0A02-0C345960E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022E03D-3D40-807B-0F16-33E09C2530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4C7E88-A7E8-4E36-B874-9C773A7A21DF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309736B-2176-6D5D-1BAD-BE3817707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4FBB51A-F8EA-0A9B-2D26-B7FD5086F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216C0BD-4668-AE4B-C2AD-EB52747A8E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0A31EB-C035-4E81-833E-962D1E9E8B0D}" type="slidenum">
              <a:rPr lang="en-US" altLang="en-US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C9006B66-0658-B49E-D2EA-C93302392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72083CF-C755-B90D-E3FD-17B53EB9E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251235A7-B809-CE37-0529-655CB4A8F2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02D36C-A7A8-44E0-BB28-37B0718B5035}" type="slidenum">
              <a:rPr lang="en-US" altLang="en-US"/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6D6E50E-EB42-A3CC-2ED1-8B10C14E63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8F9F179-B169-BD38-39AF-6D7939AB9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C96CD458-C591-382A-A544-C42AF1EE13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34FC4F-B603-428E-A524-1170A9625F45}" type="slidenum">
              <a:rPr lang="en-US" altLang="en-US"/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2C03C184-D228-33F8-7921-177419951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7B00F8EE-73BC-E8E1-3E34-BDD4AA19B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022E03D-3D40-807B-0F16-33E09C2530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4C7E88-A7E8-4E36-B874-9C773A7A21DF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309736B-2176-6D5D-1BAD-BE3817707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4FBB51A-F8EA-0A9B-2D26-B7FD5086F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2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082BB75-CFC3-4AC3-279B-940A78972F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CC295C-FF1D-4E16-9D94-5D62C4229AD7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85FB11C-B2C1-5350-65D7-29D1C22F3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69F18DF-ADEE-BC21-AE83-EA4C97821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78CEC6A-8720-69C7-0036-60303C2D9A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152DD1-0266-4B62-A490-BD589563E0E3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71B3510-8FD1-C6EE-DAEE-12D8DCCF7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300A055-7BEF-BDA6-34A0-D7332C535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78CEC6A-8720-69C7-0036-60303C2D9A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152DD1-0266-4B62-A490-BD589563E0E3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71B3510-8FD1-C6EE-DAEE-12D8DCCF7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300A055-7BEF-BDA6-34A0-D7332C535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9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41B598D-DD74-2E89-23AE-F2138065DC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22DAD4-9284-42A5-9EEA-FB66FD64A9CD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7C0F8BC-5332-E81A-7488-8D6712DC3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461B8C8-86B1-B5D7-8968-4AD85EB34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FCDEE07-E6C8-EF65-4EF4-FFDE2B8130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90C1C4-2704-464A-A68E-B022C35E64FF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62D5127-4145-955E-37FF-3AD4E4E89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5FD5A92-8B3D-4C6D-0C28-ED15A37D4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hyperlink" Target="https://www.youtube.com/watch?v=6X71RZWvOvc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hyperlink" Target="https://www.youtube.com/watch?v=I3FXW0t2Z2k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rofessorcesarcosta.com.br/upload/imagens_upload/Manual%20Soft%20Starter%20ssw04.pdf" TargetMode="External"/><Relationship Id="rId5" Type="http://schemas.openxmlformats.org/officeDocument/2006/relationships/hyperlink" Target="http://professorcesarcosta.com.br/upload/imagens_upload/Referencia%20Rapida%20Sosft%20starter%20ssw-04%20WEG.pdf" TargetMode="Externa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38065"/>
              </p:ext>
            </p:extLst>
          </p:nvPr>
        </p:nvGraphicFramePr>
        <p:xfrm>
          <a:off x="1212569" y="388004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CONVERSÃO DE ENERGIA 2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3929621" y="1617727"/>
            <a:ext cx="596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 err="1"/>
              <a:t>Softstarter</a:t>
            </a:r>
            <a:r>
              <a:rPr lang="pt-BR" altLang="en-US" sz="2400" dirty="0"/>
              <a:t> / </a:t>
            </a:r>
            <a:r>
              <a:rPr lang="pt-BR" altLang="pt-BR" sz="2400" dirty="0">
                <a:solidFill>
                  <a:srgbClr val="000000"/>
                </a:solidFill>
              </a:rPr>
              <a:t>Chave de Partida Suave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9C4B4AC-9167-6CCA-D8FA-0B933E660175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1E54A2C1-B6E1-FD03-FE57-1E27993FC6B0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CaixaDeTexto 6">
            <a:extLst>
              <a:ext uri="{FF2B5EF4-FFF2-40B4-BE49-F238E27FC236}">
                <a16:creationId xmlns:a16="http://schemas.microsoft.com/office/drawing/2014/main" id="{655A8B5C-58C6-A8F5-5553-BD70F2393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10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 b="1"/>
              <a:t>PRINCÍPIO DE FUNCIONAMENTO</a:t>
            </a:r>
            <a:endParaRPr lang="pt-BR" altLang="pt-BR" sz="2999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999" b="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321A04-4B68-D100-4899-BB59F33F71DD}"/>
              </a:ext>
            </a:extLst>
          </p:cNvPr>
          <p:cNvSpPr txBox="1"/>
          <p:nvPr/>
        </p:nvSpPr>
        <p:spPr>
          <a:xfrm>
            <a:off x="996464" y="1885651"/>
            <a:ext cx="8561087" cy="40150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sistema de controle possui ajuste da corrente de partida, que evita a subida excessiva da mesma.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método utilizado é o de </a:t>
            </a:r>
            <a:r>
              <a:rPr lang="pt-BR" sz="2142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incremento linear do ângulo de condução do </a:t>
            </a:r>
            <a:r>
              <a:rPr lang="pt-BR" sz="2142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tiristor</a:t>
            </a:r>
            <a:r>
              <a:rPr lang="pt-BR" sz="2142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ligação antiparalelo, nas três fases, resultando em aumento suave da tensão no estator do motor.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 o crescimento da tensão, aumenta também o torque, até que vencido o conjugado da carga, o motor inicia a girar, sendo que em seguida é limitada a corrente de partida máxima permissível</a:t>
            </a:r>
            <a:r>
              <a:rPr lang="pt-BR" sz="2142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27654" name="Áudio 3">
            <a:hlinkClick r:id="" action="ppaction://media"/>
            <a:extLst>
              <a:ext uri="{FF2B5EF4-FFF2-40B4-BE49-F238E27FC236}">
                <a16:creationId xmlns:a16="http://schemas.microsoft.com/office/drawing/2014/main" id="{73FABD8B-0F09-0895-FDF0-136394D1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000F50A-2D72-6A85-B200-4F6D79A33D2F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E5C9CE10-E769-E7EB-F5E1-DB3F2FA337A9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CaixaDeTexto 6">
            <a:extLst>
              <a:ext uri="{FF2B5EF4-FFF2-40B4-BE49-F238E27FC236}">
                <a16:creationId xmlns:a16="http://schemas.microsoft.com/office/drawing/2014/main" id="{6BCD859C-E72C-1997-DEC2-AB7BC89EF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85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1928" b="1"/>
              <a:t>Partida suave para motores de indução trifásico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999" b="1"/>
          </a:p>
        </p:txBody>
      </p:sp>
      <p:pic>
        <p:nvPicPr>
          <p:cNvPr id="29701" name="Áudio 3">
            <a:hlinkClick r:id="" action="ppaction://media"/>
            <a:extLst>
              <a:ext uri="{FF2B5EF4-FFF2-40B4-BE49-F238E27FC236}">
                <a16:creationId xmlns:a16="http://schemas.microsoft.com/office/drawing/2014/main" id="{AF7B5538-0AE4-E246-FF60-ED6F2EDF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m 4">
            <a:extLst>
              <a:ext uri="{FF2B5EF4-FFF2-40B4-BE49-F238E27FC236}">
                <a16:creationId xmlns:a16="http://schemas.microsoft.com/office/drawing/2014/main" id="{E8DBA905-365D-D080-92CE-6E020EC3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0" y="1147714"/>
            <a:ext cx="9275221" cy="50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CaixaDeTexto 9">
            <a:extLst>
              <a:ext uri="{FF2B5EF4-FFF2-40B4-BE49-F238E27FC236}">
                <a16:creationId xmlns:a16="http://schemas.microsoft.com/office/drawing/2014/main" id="{B4AC0E20-D478-BD96-EB25-216519AF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78" y="6437394"/>
            <a:ext cx="6127937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dirty="0"/>
              <a:t>https://www.youtube.com/watch?v=QCQFFUdYF94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0FA2381D-5F56-5792-C633-DA081BA54819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CaixaDeTexto 6">
            <a:extLst>
              <a:ext uri="{FF2B5EF4-FFF2-40B4-BE49-F238E27FC236}">
                <a16:creationId xmlns:a16="http://schemas.microsoft.com/office/drawing/2014/main" id="{DDB4827A-EC21-C1F1-D6C0-BBE40E3DA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30" y="136718"/>
            <a:ext cx="9254817" cy="10154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FUNÇÕES</a:t>
            </a:r>
            <a:r>
              <a:rPr lang="en-US" sz="2999" b="1" kern="0" spc="-1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PRINCIPAIS</a:t>
            </a:r>
            <a:endParaRPr lang="pt-BR" sz="2999" b="1" kern="0" dirty="0">
              <a:latin typeface="+mj-lt"/>
              <a:ea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en-US" sz="2999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EAFDFC9-EA3B-6767-CE49-851E9C0F008C}"/>
              </a:ext>
            </a:extLst>
          </p:cNvPr>
          <p:cNvSpPr txBox="1"/>
          <p:nvPr/>
        </p:nvSpPr>
        <p:spPr>
          <a:xfrm>
            <a:off x="690408" y="909518"/>
            <a:ext cx="8561087" cy="78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571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Seleção de ajuste local da rampa de aceleração</a:t>
            </a:r>
          </a:p>
          <a:p>
            <a:pPr>
              <a:defRPr/>
            </a:pPr>
            <a:endParaRPr lang="pt-BR" sz="1928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DD04E2-603F-504C-EC0E-3BDE46C1BB02}"/>
              </a:ext>
            </a:extLst>
          </p:cNvPr>
          <p:cNvSpPr txBox="1"/>
          <p:nvPr/>
        </p:nvSpPr>
        <p:spPr>
          <a:xfrm>
            <a:off x="942054" y="1798933"/>
            <a:ext cx="8561087" cy="20372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ajuste se refere ao ajuste da corrente limitada na partida do motor. Permite suavizar a subida de corrente no motor, de zero até a corrente de partida. Esta suavização visa evitar trancos no motor e na carga. Ela não é responsável direta pelo tempo de partida efetiva do motor.</a:t>
            </a:r>
          </a:p>
          <a:p>
            <a:pPr>
              <a:defRPr/>
            </a:pPr>
            <a:endParaRPr lang="pt-BR" sz="1928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4D5D01A-A291-169D-92BA-1D30B78FA7D2}"/>
              </a:ext>
            </a:extLst>
          </p:cNvPr>
          <p:cNvSpPr txBox="1"/>
          <p:nvPr/>
        </p:nvSpPr>
        <p:spPr>
          <a:xfrm>
            <a:off x="923350" y="3677783"/>
            <a:ext cx="8328145" cy="3059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tempo de partida é, por outro lado, dependente do nível de corrente de partida e da carga. Este ajuste de “Rampa de Aceleração” deve ser sempre o menor possível, para suavizar a partida e não prolongar demais o início de giro do motor, otimizando a operação.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>
              <a:latin typeface="+mj-lt"/>
              <a:ea typeface="Times New Roman" panose="02020603050405020304" pitchFamily="18" charset="0"/>
            </a:endParaRP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ajuste é especialmente importante em motores com pouca carga ou sem carga, os quais, devido a tendência de rápida aceleração, tendem a oscilarem</a:t>
            </a:r>
            <a:r>
              <a:rPr lang="pt-BR" sz="1928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9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2" name="Áudio 1">
            <a:hlinkClick r:id="" action="ppaction://media"/>
            <a:extLst>
              <a:ext uri="{FF2B5EF4-FFF2-40B4-BE49-F238E27FC236}">
                <a16:creationId xmlns:a16="http://schemas.microsoft.com/office/drawing/2014/main" id="{1D662B0B-B5FA-8899-9FE3-219DB8757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75505A3-752E-964C-0931-1BDB01639C6B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BD016431-A7C9-1E6F-4AF3-65598FCFAD76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CaixaDeTexto 6">
            <a:extLst>
              <a:ext uri="{FF2B5EF4-FFF2-40B4-BE49-F238E27FC236}">
                <a16:creationId xmlns:a16="http://schemas.microsoft.com/office/drawing/2014/main" id="{BCB52BB8-DE47-94AE-CF25-9FB02974C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10154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FUNÇÕES</a:t>
            </a:r>
            <a:r>
              <a:rPr lang="en-US" sz="2999" b="1" kern="0" spc="-1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PRINCIPAIS</a:t>
            </a:r>
            <a:endParaRPr lang="pt-BR" sz="2999" b="1" kern="0" dirty="0">
              <a:latin typeface="+mj-lt"/>
              <a:ea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en-US" sz="2999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6AB720-93C0-E21E-DB79-225E3199C04F}"/>
              </a:ext>
            </a:extLst>
          </p:cNvPr>
          <p:cNvSpPr txBox="1"/>
          <p:nvPr/>
        </p:nvSpPr>
        <p:spPr>
          <a:xfrm>
            <a:off x="714212" y="1089903"/>
            <a:ext cx="8561087" cy="78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571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Seleção de ajuste local da rampa de aceleração</a:t>
            </a:r>
          </a:p>
          <a:p>
            <a:pPr>
              <a:defRPr/>
            </a:pPr>
            <a:endParaRPr lang="pt-BR" sz="1928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B720B72-B1CE-C2DC-DA33-4A13CF76A818}"/>
              </a:ext>
            </a:extLst>
          </p:cNvPr>
          <p:cNvSpPr txBox="1"/>
          <p:nvPr/>
        </p:nvSpPr>
        <p:spPr>
          <a:xfrm>
            <a:off x="829833" y="2111791"/>
            <a:ext cx="8329845" cy="3685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Este ajuste é o principal, sendo diretamente responsável pelo tempo de partida do motor.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Quanto mais alta a corrente admissível, mais rápida será a partida. Esta corrente poderá atingir até 4 vezes a corrente nominal do motor, conforme o caso.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Após a subida inicial, suave da corrente, a mesma permanecerá no nível ajustado até o final de partida.</a:t>
            </a:r>
          </a:p>
          <a:p>
            <a:pPr algn="just">
              <a:defRPr/>
            </a:pPr>
            <a:r>
              <a:rPr lang="pt-BR" sz="1928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sz="1928" dirty="0"/>
          </a:p>
        </p:txBody>
      </p:sp>
      <p:pic>
        <p:nvPicPr>
          <p:cNvPr id="33799" name="Áudio 1">
            <a:hlinkClick r:id="" action="ppaction://media"/>
            <a:extLst>
              <a:ext uri="{FF2B5EF4-FFF2-40B4-BE49-F238E27FC236}">
                <a16:creationId xmlns:a16="http://schemas.microsoft.com/office/drawing/2014/main" id="{91AB1BE1-9DBE-AD28-033E-39FFF7D9C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89C10FA-F7AF-8820-F1B0-F6EFBA7EB862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F1EFA071-50C9-11AA-9751-598953DCBE6F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9295BB7F-EFB3-E984-33F7-1A6AB4234A77}"/>
              </a:ext>
            </a:extLst>
          </p:cNvPr>
          <p:cNvSpPr/>
          <p:nvPr/>
        </p:nvSpPr>
        <p:spPr>
          <a:xfrm>
            <a:off x="812830" y="1984269"/>
            <a:ext cx="9021873" cy="1740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Para que a partida do motor ocorra de modo suave, o usuário deve parametrizar a tensão inicial (</a:t>
            </a:r>
            <a:r>
              <a:rPr lang="pt-BR" sz="2142" dirty="0" err="1"/>
              <a:t>V</a:t>
            </a:r>
            <a:r>
              <a:rPr lang="pt-BR" sz="2142" baseline="-25000" dirty="0" err="1"/>
              <a:t>p</a:t>
            </a:r>
            <a:r>
              <a:rPr lang="pt-BR" sz="2142" dirty="0"/>
              <a:t>) de modo que ela assuma o menor valor possível suficiente para iniciar o movimento da carga. A partir daí, a tensão subirá linearmente segundo um tempo também parametrizado (</a:t>
            </a:r>
            <a:r>
              <a:rPr lang="pt-BR" sz="2142" dirty="0" err="1"/>
              <a:t>t</a:t>
            </a:r>
            <a:r>
              <a:rPr lang="pt-BR" sz="2142" baseline="-25000" dirty="0" err="1"/>
              <a:t>r</a:t>
            </a:r>
            <a:r>
              <a:rPr lang="pt-BR" sz="2142" dirty="0"/>
              <a:t>) até atingir o valor nominal.</a:t>
            </a:r>
            <a:endParaRPr lang="pt-BR" sz="2142" dirty="0">
              <a:solidFill>
                <a:srgbClr val="FF0000"/>
              </a:solidFill>
            </a:endParaRPr>
          </a:p>
        </p:txBody>
      </p:sp>
      <p:pic>
        <p:nvPicPr>
          <p:cNvPr id="7" name="image4.jpeg">
            <a:extLst>
              <a:ext uri="{FF2B5EF4-FFF2-40B4-BE49-F238E27FC236}">
                <a16:creationId xmlns:a16="http://schemas.microsoft.com/office/drawing/2014/main" id="{10577D82-95CC-C312-479A-E656A210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79" y="3897123"/>
            <a:ext cx="5667151" cy="339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7C7AAE4-715C-B5A4-8F93-88C5CD4F764B}"/>
              </a:ext>
            </a:extLst>
          </p:cNvPr>
          <p:cNvSpPr txBox="1"/>
          <p:nvPr/>
        </p:nvSpPr>
        <p:spPr>
          <a:xfrm>
            <a:off x="841735" y="634218"/>
            <a:ext cx="4896908" cy="553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FUNÇÕES</a:t>
            </a:r>
            <a:r>
              <a:rPr lang="en-US" sz="2999" b="1" kern="0" spc="-1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PRINCIPAIS</a:t>
            </a:r>
            <a:endParaRPr lang="pt-BR" sz="2999" b="1" kern="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51C2C1-189D-CD51-6334-C6BA740E3F68}"/>
              </a:ext>
            </a:extLst>
          </p:cNvPr>
          <p:cNvSpPr txBox="1"/>
          <p:nvPr/>
        </p:nvSpPr>
        <p:spPr>
          <a:xfrm>
            <a:off x="812830" y="1270136"/>
            <a:ext cx="8559388" cy="78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571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Seleção de ajuste local da rampa de aceleração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35848" name="Áudio 2">
            <a:hlinkClick r:id="" action="ppaction://media"/>
            <a:extLst>
              <a:ext uri="{FF2B5EF4-FFF2-40B4-BE49-F238E27FC236}">
                <a16:creationId xmlns:a16="http://schemas.microsoft.com/office/drawing/2014/main" id="{EC4DB57D-1777-00D4-1131-C8CB0385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256884A-E048-2271-4AC9-1B7F8C132954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0152BF79-C154-D7DD-356D-48508DBFEB49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7D6295-4065-B682-8F84-C404923D18A8}"/>
              </a:ext>
            </a:extLst>
          </p:cNvPr>
          <p:cNvSpPr txBox="1"/>
          <p:nvPr/>
        </p:nvSpPr>
        <p:spPr>
          <a:xfrm>
            <a:off x="841735" y="634218"/>
            <a:ext cx="4896908" cy="553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FUNÇÕES</a:t>
            </a:r>
            <a:r>
              <a:rPr lang="en-US" sz="2999" b="1" kern="0" spc="-1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PRINCIPAIS</a:t>
            </a:r>
            <a:endParaRPr lang="pt-BR" sz="2999" b="1" kern="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7893" name="CaixaDeTexto 9">
            <a:extLst>
              <a:ext uri="{FF2B5EF4-FFF2-40B4-BE49-F238E27FC236}">
                <a16:creationId xmlns:a16="http://schemas.microsoft.com/office/drawing/2014/main" id="{80EA48C5-B9E4-A05C-2C4D-EC99B33E7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358552"/>
            <a:ext cx="8561089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b="1">
                <a:latin typeface="Times New Roman" panose="02020603050405020304" pitchFamily="18" charset="0"/>
                <a:cs typeface="Times New Roman" panose="02020603050405020304" pitchFamily="18" charset="0"/>
              </a:rPr>
              <a:t>Seleção de parada por corrente ou por rotação</a:t>
            </a:r>
            <a:endParaRPr lang="pt-BR" altLang="pt-BR" sz="2571" b="1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422F96-51BF-99A6-C955-BFFBA33EBA84}"/>
              </a:ext>
            </a:extLst>
          </p:cNvPr>
          <p:cNvSpPr txBox="1"/>
          <p:nvPr/>
        </p:nvSpPr>
        <p:spPr>
          <a:xfrm>
            <a:off x="996464" y="2227413"/>
            <a:ext cx="8561087" cy="33557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caso de seleção de parada suave e comando de parada suave no botão correspondente, o </a:t>
            </a:r>
            <a:r>
              <a:rPr lang="pt-BR" sz="2142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soft-starter </a:t>
            </a: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inicia a parada do motor obedecendo à rampa de parada ajustada, por corrente ou por rotação do motor.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 dois casos, a rotação diminui em rampa, sendo que no segundo caso a precisão é maior pois a corrente fica livre para aumentar ou diminuir, compensando a carga.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37895" name="Áudio 1">
            <a:hlinkClick r:id="" action="ppaction://media"/>
            <a:extLst>
              <a:ext uri="{FF2B5EF4-FFF2-40B4-BE49-F238E27FC236}">
                <a16:creationId xmlns:a16="http://schemas.microsoft.com/office/drawing/2014/main" id="{03F8917D-49E4-E9A4-2D01-EDE91DD5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C7E7049-F71B-DF9F-E0A8-2002D3082F65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2DEFE71C-902E-BC07-80C5-18AD382B74B2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6B422C-DFEC-A7D0-66B4-0C1E862FE294}"/>
              </a:ext>
            </a:extLst>
          </p:cNvPr>
          <p:cNvSpPr txBox="1"/>
          <p:nvPr/>
        </p:nvSpPr>
        <p:spPr>
          <a:xfrm>
            <a:off x="841735" y="634218"/>
            <a:ext cx="4896908" cy="553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FUNÇÕES</a:t>
            </a:r>
            <a:r>
              <a:rPr lang="en-US" sz="2999" b="1" kern="0" spc="-1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PRINCIPAIS</a:t>
            </a:r>
            <a:endParaRPr lang="pt-BR" sz="2999" b="1" kern="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9941" name="CaixaDeTexto 9">
            <a:extLst>
              <a:ext uri="{FF2B5EF4-FFF2-40B4-BE49-F238E27FC236}">
                <a16:creationId xmlns:a16="http://schemas.microsoft.com/office/drawing/2014/main" id="{F22DD3D8-BB0C-BA6C-B085-F461D2549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358552"/>
            <a:ext cx="8561089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b="1">
                <a:latin typeface="Times New Roman" panose="02020603050405020304" pitchFamily="18" charset="0"/>
                <a:cs typeface="Times New Roman" panose="02020603050405020304" pitchFamily="18" charset="0"/>
              </a:rPr>
              <a:t>Seleção de parada por corrente ou por rotação</a:t>
            </a:r>
            <a:endParaRPr lang="pt-BR" altLang="pt-BR" sz="2571" b="1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DEBCB6-5E6C-483B-8A94-C4622CEA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2227413"/>
            <a:ext cx="8561087" cy="20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A rampa de parada é útil em casos onde a parada brusca é prejudicial mecanicamente. Isso pode acontecer em </a:t>
            </a:r>
            <a:r>
              <a:rPr lang="pt-BR" altLang="pt-BR" sz="2142" i="1"/>
              <a:t>bombas de recalque</a:t>
            </a:r>
            <a:r>
              <a:rPr lang="pt-BR" altLang="pt-BR" sz="2142"/>
              <a:t>, para evitar golpe de aríete, e em </a:t>
            </a:r>
            <a:r>
              <a:rPr lang="pt-BR" altLang="pt-BR" sz="2142" i="1"/>
              <a:t>motores com redutores de alta relação</a:t>
            </a:r>
            <a:r>
              <a:rPr lang="pt-BR" altLang="pt-BR" sz="2142"/>
              <a:t>, que, ao parar instantaneamente, ocasiona problemas devido a massas de alta inércia acoplados no lado de baixa rotação do redutor.</a:t>
            </a:r>
            <a:endParaRPr lang="pt-BR" altLang="pt-BR" sz="1928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80475C-B2CB-2742-B48E-559C6385744D}"/>
              </a:ext>
            </a:extLst>
          </p:cNvPr>
          <p:cNvSpPr txBox="1"/>
          <p:nvPr/>
        </p:nvSpPr>
        <p:spPr>
          <a:xfrm>
            <a:off x="1049173" y="4597653"/>
            <a:ext cx="8408060" cy="1410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mesma é efetuada obedecendo esta rampa, ou por diminuição gradual da corrente ou por diminuição gradual da velocidade deixando a corrente livre para variar até o valor de 5 vezes a corrente nominal.</a:t>
            </a:r>
            <a:endParaRPr lang="pt-BR" sz="19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4" name="Áudio 1">
            <a:hlinkClick r:id="" action="ppaction://media"/>
            <a:extLst>
              <a:ext uri="{FF2B5EF4-FFF2-40B4-BE49-F238E27FC236}">
                <a16:creationId xmlns:a16="http://schemas.microsoft.com/office/drawing/2014/main" id="{F7CC2C21-1E1F-C681-09AF-5B8A225E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0EE76ED-5700-F78E-3F70-4A2E6EAB398E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BA690FB6-6201-69E7-B535-76E35FCFBE79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18BF58-7CC6-F931-29D6-CD2B8506E878}"/>
              </a:ext>
            </a:extLst>
          </p:cNvPr>
          <p:cNvSpPr txBox="1"/>
          <p:nvPr/>
        </p:nvSpPr>
        <p:spPr>
          <a:xfrm>
            <a:off x="841735" y="634218"/>
            <a:ext cx="4896908" cy="553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FUNÇÕES</a:t>
            </a:r>
            <a:r>
              <a:rPr lang="en-US" sz="2999" b="1" kern="0" spc="-1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PRINCIPAIS</a:t>
            </a:r>
            <a:endParaRPr lang="pt-BR" sz="2999" b="1" kern="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E4EDF9-E66A-CF6A-E577-DFCE0BD51D60}"/>
              </a:ext>
            </a:extLst>
          </p:cNvPr>
          <p:cNvSpPr txBox="1"/>
          <p:nvPr/>
        </p:nvSpPr>
        <p:spPr>
          <a:xfrm>
            <a:off x="1004965" y="1521783"/>
            <a:ext cx="8561089" cy="817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q"/>
              <a:defRPr/>
            </a:pPr>
            <a:r>
              <a:rPr lang="en-US" sz="2571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Função de frenagem</a:t>
            </a:r>
            <a:endParaRPr lang="pt-BR" sz="2571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pt-BR" sz="2142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D98DEF-61FB-6195-E2EA-6992990BB350}"/>
              </a:ext>
            </a:extLst>
          </p:cNvPr>
          <p:cNvSpPr txBox="1"/>
          <p:nvPr/>
        </p:nvSpPr>
        <p:spPr>
          <a:xfrm>
            <a:off x="1004965" y="2280123"/>
            <a:ext cx="8862044" cy="33557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 função permite a parada com frenagem por injeção de corrente CC igual a aproximadamente duas vezes a nominal do motor.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142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 é ativa em caso de Parada Normal (Full Stop). O tempo de injeção de corrente CC é ajustável de 2 a 15 segundos e deve ser ajustada para o valor ideal, durante o </a:t>
            </a:r>
            <a:r>
              <a:rPr lang="pt-BR" sz="2142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StartUp</a:t>
            </a: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 modo que a frenagem seja interrompida logo após a parada efetiva do</a:t>
            </a:r>
            <a:r>
              <a:rPr lang="pt-BR" sz="2142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142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motor.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41991" name="Áudio 2">
            <a:hlinkClick r:id="" action="ppaction://media"/>
            <a:extLst>
              <a:ext uri="{FF2B5EF4-FFF2-40B4-BE49-F238E27FC236}">
                <a16:creationId xmlns:a16="http://schemas.microsoft.com/office/drawing/2014/main" id="{E7457ABC-D280-E7DD-D86B-0684D8DC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CB28588-7765-84D3-9405-CA0BFCC6A248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59C40809-6B12-8387-AF0D-FEDEF57A4130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C39A87BF-0CEC-636C-0DD3-D3A2D7C7CAB1}"/>
              </a:ext>
            </a:extLst>
          </p:cNvPr>
          <p:cNvSpPr/>
          <p:nvPr/>
        </p:nvSpPr>
        <p:spPr>
          <a:xfrm>
            <a:off x="727815" y="1802334"/>
            <a:ext cx="9021873" cy="1872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en-US" sz="2571" dirty="0">
                <a:solidFill>
                  <a:srgbClr val="FF0000"/>
                </a:solidFill>
              </a:rPr>
              <a:t> </a:t>
            </a:r>
            <a:r>
              <a:rPr lang="pt-BR" sz="2142" dirty="0"/>
              <a:t>Na frenagem, a tensão deve ser reduzida instantaneamente a um valor ajustável (</a:t>
            </a:r>
            <a:r>
              <a:rPr lang="pt-BR" sz="2142" dirty="0" err="1"/>
              <a:t>V</a:t>
            </a:r>
            <a:r>
              <a:rPr lang="pt-BR" sz="2142" baseline="-25000" dirty="0" err="1"/>
              <a:t>t</a:t>
            </a:r>
            <a:r>
              <a:rPr lang="pt-BR" sz="2142" dirty="0"/>
              <a:t>), que deve ser parametrizado no nível em que o motor inicia a redução da rotação. A partir desse ponto, a tensão diminui linearmente (rampa ajustável (</a:t>
            </a:r>
            <a:r>
              <a:rPr lang="pt-BR" sz="2142" dirty="0" err="1"/>
              <a:t>t</a:t>
            </a:r>
            <a:r>
              <a:rPr lang="pt-BR" sz="2142" baseline="-25000" dirty="0" err="1"/>
              <a:t>r</a:t>
            </a:r>
            <a:r>
              <a:rPr lang="pt-BR" sz="2142" dirty="0"/>
              <a:t>)) até a tensão final </a:t>
            </a:r>
            <a:r>
              <a:rPr lang="pt-BR" sz="2142" dirty="0" err="1"/>
              <a:t>V</a:t>
            </a:r>
            <a:r>
              <a:rPr lang="pt-BR" sz="2142" baseline="-25000" dirty="0" err="1"/>
              <a:t>z</a:t>
            </a:r>
            <a:r>
              <a:rPr lang="pt-BR" sz="2142" dirty="0"/>
              <a:t>, quando o motor parar de girar. Nesse instante, a tensão é desligada.</a:t>
            </a:r>
            <a:r>
              <a:rPr lang="en-US" sz="2571" dirty="0">
                <a:solidFill>
                  <a:srgbClr val="FF0000"/>
                </a:solidFill>
              </a:rPr>
              <a:t>.</a:t>
            </a:r>
            <a:endParaRPr lang="pt-BR" sz="2571" dirty="0">
              <a:solidFill>
                <a:srgbClr val="FF0000"/>
              </a:solidFill>
            </a:endParaRPr>
          </a:p>
        </p:txBody>
      </p:sp>
      <p:pic>
        <p:nvPicPr>
          <p:cNvPr id="9" name="image5.jpeg">
            <a:extLst>
              <a:ext uri="{FF2B5EF4-FFF2-40B4-BE49-F238E27FC236}">
                <a16:creationId xmlns:a16="http://schemas.microsoft.com/office/drawing/2014/main" id="{91B0ED2B-6D6A-102F-8982-1740893C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0" y="3851215"/>
            <a:ext cx="5128151" cy="35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8243A4-0DB5-CF33-0896-C46AE02589E6}"/>
              </a:ext>
            </a:extLst>
          </p:cNvPr>
          <p:cNvSpPr txBox="1"/>
          <p:nvPr/>
        </p:nvSpPr>
        <p:spPr>
          <a:xfrm>
            <a:off x="841735" y="634218"/>
            <a:ext cx="4896908" cy="553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FUNÇÕES</a:t>
            </a:r>
            <a:r>
              <a:rPr lang="en-US" sz="2999" b="1" kern="0" spc="-1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PRINCIPAIS</a:t>
            </a:r>
            <a:endParaRPr lang="pt-BR" sz="2999" b="1" kern="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4039" name="CaixaDeTexto 9">
            <a:extLst>
              <a:ext uri="{FF2B5EF4-FFF2-40B4-BE49-F238E27FC236}">
                <a16:creationId xmlns:a16="http://schemas.microsoft.com/office/drawing/2014/main" id="{9B6EDAD9-A5F8-540E-B2D4-805D88917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42" y="1283739"/>
            <a:ext cx="8559388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pt-BR" sz="2571" b="1">
                <a:latin typeface="Times New Roman" panose="02020603050405020304" pitchFamily="18" charset="0"/>
                <a:cs typeface="Times New Roman" panose="02020603050405020304" pitchFamily="18" charset="0"/>
              </a:rPr>
              <a:t>Função de frenagem</a:t>
            </a:r>
            <a:endParaRPr lang="pt-BR" altLang="pt-BR" sz="2571" b="1"/>
          </a:p>
        </p:txBody>
      </p:sp>
      <p:pic>
        <p:nvPicPr>
          <p:cNvPr id="44040" name="Áudio 2">
            <a:hlinkClick r:id="" action="ppaction://media"/>
            <a:extLst>
              <a:ext uri="{FF2B5EF4-FFF2-40B4-BE49-F238E27FC236}">
                <a16:creationId xmlns:a16="http://schemas.microsoft.com/office/drawing/2014/main" id="{0F81BDBA-1320-805E-BC1B-B27E7AA7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D064B26-BF53-A3A2-462C-89F42E4AF67A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20D9462B-4D8F-2FED-D53F-4B0E07E0CBDF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CaixaDeTexto 6">
            <a:extLst>
              <a:ext uri="{FF2B5EF4-FFF2-40B4-BE49-F238E27FC236}">
                <a16:creationId xmlns:a16="http://schemas.microsoft.com/office/drawing/2014/main" id="{3F23E300-BEB0-2A58-BAC4-AAF1804AD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49" y="601911"/>
            <a:ext cx="9254816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999"/>
              <a:t> </a:t>
            </a:r>
            <a:endParaRPr lang="pt-BR" altLang="en-US" sz="2999" b="1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9038B00-F6BC-A091-58F6-042D280583A7}"/>
              </a:ext>
            </a:extLst>
          </p:cNvPr>
          <p:cNvSpPr/>
          <p:nvPr/>
        </p:nvSpPr>
        <p:spPr>
          <a:xfrm>
            <a:off x="726114" y="2130496"/>
            <a:ext cx="9023574" cy="3059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Esta função permite que para cargas com muita inércia ou atrito o </a:t>
            </a:r>
            <a:r>
              <a:rPr lang="pt-BR" sz="2142" i="1" dirty="0">
                <a:latin typeface="Arial" panose="020B0604020202020204" pitchFamily="34" charset="0"/>
                <a:cs typeface="Arial" panose="020B0604020202020204" pitchFamily="34" charset="0"/>
              </a:rPr>
              <a:t>soft- starter </a:t>
            </a: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injete inicialmente por um período de 0 a 2 segundos, ajustável, uma corrente de 5 vezes a nominal do motor, retomando em seguida a rampa de partida ajustada.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Só deve ser usado onde absolutamente necessário e pelo menor tempo que surta o efeito desejado, para evitar sobrecorrentes desnecessárias na instalação.</a:t>
            </a:r>
            <a:endParaRPr lang="pt-BR" sz="2142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EF2F0C-5B2F-D658-4CAE-0C846DEF6739}"/>
              </a:ext>
            </a:extLst>
          </p:cNvPr>
          <p:cNvSpPr txBox="1"/>
          <p:nvPr/>
        </p:nvSpPr>
        <p:spPr>
          <a:xfrm>
            <a:off x="726114" y="268020"/>
            <a:ext cx="4896908" cy="553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FUNÇÕES</a:t>
            </a:r>
            <a:r>
              <a:rPr lang="en-US" sz="2999" b="1" kern="0" spc="-1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PRINCIPAIS</a:t>
            </a:r>
            <a:endParaRPr lang="pt-BR" sz="2999" b="1" kern="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32A253-700C-A18C-0DF0-E0FAE17D8BA5}"/>
              </a:ext>
            </a:extLst>
          </p:cNvPr>
          <p:cNvSpPr txBox="1"/>
          <p:nvPr/>
        </p:nvSpPr>
        <p:spPr>
          <a:xfrm>
            <a:off x="918250" y="1195322"/>
            <a:ext cx="7328359" cy="78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en-US" sz="2571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Função Booster</a:t>
            </a:r>
            <a:endParaRPr lang="pt-BR" sz="2571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pt-BR" sz="1928" dirty="0"/>
          </a:p>
        </p:txBody>
      </p:sp>
      <p:pic>
        <p:nvPicPr>
          <p:cNvPr id="46088" name="Áudio 4">
            <a:hlinkClick r:id="" action="ppaction://media"/>
            <a:extLst>
              <a:ext uri="{FF2B5EF4-FFF2-40B4-BE49-F238E27FC236}">
                <a16:creationId xmlns:a16="http://schemas.microsoft.com/office/drawing/2014/main" id="{115086BF-FD44-254A-9203-A191F1CD9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FD771E6-EFAC-B414-0F07-DAD5B9D1CE68}"/>
              </a:ext>
            </a:extLst>
          </p:cNvPr>
          <p:cNvSpPr/>
          <p:nvPr/>
        </p:nvSpPr>
        <p:spPr>
          <a:xfrm>
            <a:off x="5162236" y="588310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3BA64852-D2F3-F2C0-357F-71B6FB1D842B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Áudio 3">
            <a:hlinkClick r:id="" action="ppaction://media"/>
            <a:extLst>
              <a:ext uri="{FF2B5EF4-FFF2-40B4-BE49-F238E27FC236}">
                <a16:creationId xmlns:a16="http://schemas.microsoft.com/office/drawing/2014/main" id="{BFD7E7A7-18B1-A45D-D4B8-6D7BB2D4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18BD824-76F1-C224-9D49-38D1582B4652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50C9834-C7CD-719D-EDDF-FECE7BFA740E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6">
            <a:extLst>
              <a:ext uri="{FF2B5EF4-FFF2-40B4-BE49-F238E27FC236}">
                <a16:creationId xmlns:a16="http://schemas.microsoft.com/office/drawing/2014/main" id="{2E41CCD8-63D2-84E3-9234-B0732A29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06" y="263084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dirty="0">
                <a:solidFill>
                  <a:srgbClr val="000000"/>
                </a:solidFill>
              </a:rPr>
              <a:t>Soft-starter ou Chave de Partida Suave</a:t>
            </a:r>
            <a:endParaRPr lang="pt-BR" altLang="en-US" sz="2999" b="1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4E90F70-57A7-9879-C144-AE12D1B91560}"/>
              </a:ext>
            </a:extLst>
          </p:cNvPr>
          <p:cNvSpPr/>
          <p:nvPr/>
        </p:nvSpPr>
        <p:spPr>
          <a:xfrm>
            <a:off x="688707" y="945375"/>
            <a:ext cx="9023574" cy="1608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2142" dirty="0">
              <a:solidFill>
                <a:srgbClr val="000000"/>
              </a:solidFill>
              <a:latin typeface="FOICLL+TimesNewRoman,Italic"/>
            </a:endParaRP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571" dirty="0"/>
              <a:t>Os motores de indução trifásicos de rotor em gaiola apresentam picos de corrente e de conjugados indesejáveis quando em partida direta, partida estrela triangulo</a:t>
            </a:r>
            <a:r>
              <a:rPr lang="pt-BR" sz="1928" dirty="0"/>
              <a:t>.</a:t>
            </a:r>
            <a:endParaRPr lang="pt-BR" sz="2571" dirty="0">
              <a:solidFill>
                <a:srgbClr val="FF0000"/>
              </a:solidFill>
            </a:endParaRPr>
          </a:p>
        </p:txBody>
      </p:sp>
      <p:pic>
        <p:nvPicPr>
          <p:cNvPr id="12" name="image1.jpeg">
            <a:extLst>
              <a:ext uri="{FF2B5EF4-FFF2-40B4-BE49-F238E27FC236}">
                <a16:creationId xmlns:a16="http://schemas.microsoft.com/office/drawing/2014/main" id="{7CD40296-3E4F-D58F-21B4-6C33CF2C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83" y="3364925"/>
            <a:ext cx="6286065" cy="35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Áudio 2">
            <a:hlinkClick r:id="" action="ppaction://media"/>
            <a:extLst>
              <a:ext uri="{FF2B5EF4-FFF2-40B4-BE49-F238E27FC236}">
                <a16:creationId xmlns:a16="http://schemas.microsoft.com/office/drawing/2014/main" id="{E52118C9-AE71-3A58-96C1-D9B48A144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87CB93B2-4336-9477-CC16-8DC3CFE53231}"/>
              </a:ext>
            </a:extLst>
          </p:cNvPr>
          <p:cNvSpPr/>
          <p:nvPr/>
        </p:nvSpPr>
        <p:spPr>
          <a:xfrm>
            <a:off x="5701236" y="3364925"/>
            <a:ext cx="924972" cy="2004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384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5A2BAD5-AB73-75E1-084D-110C4A302D7C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F5BFDFF1-04C0-7DBC-C1E7-76A4BEB0CFB1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2" name="CaixaDeTexto 6">
            <a:extLst>
              <a:ext uri="{FF2B5EF4-FFF2-40B4-BE49-F238E27FC236}">
                <a16:creationId xmlns:a16="http://schemas.microsoft.com/office/drawing/2014/main" id="{CA7B5C88-0C45-5412-150E-B079C8C47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49" y="601911"/>
            <a:ext cx="9254816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999"/>
              <a:t> </a:t>
            </a:r>
            <a:endParaRPr lang="pt-BR" altLang="en-US" sz="2999" b="1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7E50F9B-8913-CD9B-A05B-F9B447BA454B}"/>
              </a:ext>
            </a:extLst>
          </p:cNvPr>
          <p:cNvSpPr/>
          <p:nvPr/>
        </p:nvSpPr>
        <p:spPr>
          <a:xfrm>
            <a:off x="726114" y="2130496"/>
            <a:ext cx="9023574" cy="1740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Uma das facilidades que torna ainda mais interessante a utilização desse equipamento no acionamento de bombas é o recurso </a:t>
            </a:r>
            <a:r>
              <a:rPr lang="pt-BR" sz="2142" b="1" dirty="0" err="1"/>
              <a:t>kick</a:t>
            </a:r>
            <a:r>
              <a:rPr lang="pt-BR" sz="2142" b="1" dirty="0"/>
              <a:t>-start</a:t>
            </a:r>
            <a:r>
              <a:rPr lang="pt-BR" sz="2142" dirty="0"/>
              <a:t>. O </a:t>
            </a:r>
            <a:r>
              <a:rPr lang="pt-BR" sz="2142" i="1" dirty="0" err="1"/>
              <a:t>kick</a:t>
            </a:r>
            <a:r>
              <a:rPr lang="pt-BR" sz="2142" i="1" dirty="0"/>
              <a:t>-start </a:t>
            </a:r>
            <a:r>
              <a:rPr lang="pt-BR" sz="2142" dirty="0"/>
              <a:t>é um pulso de tensão rápido e de grande amplitude aplicado no instante da partida. Isso ajuda a vencer a inércia de partida quando há a presença de sólidos na bomba (sujeira).</a:t>
            </a:r>
            <a:endParaRPr lang="pt-BR" sz="2142" dirty="0">
              <a:solidFill>
                <a:srgbClr val="FF0000"/>
              </a:solidFill>
            </a:endParaRPr>
          </a:p>
        </p:txBody>
      </p:sp>
      <p:pic>
        <p:nvPicPr>
          <p:cNvPr id="6" name="image10.png">
            <a:extLst>
              <a:ext uri="{FF2B5EF4-FFF2-40B4-BE49-F238E27FC236}">
                <a16:creationId xmlns:a16="http://schemas.microsoft.com/office/drawing/2014/main" id="{8EF007F3-F9CD-C86A-0E44-F34E43BE3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13" y="4101161"/>
            <a:ext cx="5204666" cy="323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155BC31-A9DA-3761-DEBA-BAF0351248CB}"/>
              </a:ext>
            </a:extLst>
          </p:cNvPr>
          <p:cNvSpPr txBox="1"/>
          <p:nvPr/>
        </p:nvSpPr>
        <p:spPr>
          <a:xfrm>
            <a:off x="841735" y="634218"/>
            <a:ext cx="4896908" cy="553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FUNÇÕES</a:t>
            </a:r>
            <a:r>
              <a:rPr lang="en-US" sz="2999" b="1" kern="0" spc="-1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999" b="1" kern="0" dirty="0">
                <a:latin typeface="+mj-lt"/>
                <a:ea typeface="Times New Roman" panose="02020603050405020304" pitchFamily="18" charset="0"/>
              </a:rPr>
              <a:t>PRINCIPAIS</a:t>
            </a:r>
            <a:endParaRPr lang="pt-BR" sz="2999" b="1" kern="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02D8FB8-D1E7-88FF-09FF-D9B0C8CA55F7}"/>
              </a:ext>
            </a:extLst>
          </p:cNvPr>
          <p:cNvSpPr txBox="1"/>
          <p:nvPr/>
        </p:nvSpPr>
        <p:spPr>
          <a:xfrm>
            <a:off x="918250" y="1195322"/>
            <a:ext cx="7328359" cy="78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en-US" sz="2571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Função Booster</a:t>
            </a:r>
            <a:endParaRPr lang="pt-BR" sz="2571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pt-BR" sz="1928" dirty="0"/>
          </a:p>
        </p:txBody>
      </p:sp>
      <p:pic>
        <p:nvPicPr>
          <p:cNvPr id="48137" name="Áudio 3">
            <a:hlinkClick r:id="" action="ppaction://media"/>
            <a:extLst>
              <a:ext uri="{FF2B5EF4-FFF2-40B4-BE49-F238E27FC236}">
                <a16:creationId xmlns:a16="http://schemas.microsoft.com/office/drawing/2014/main" id="{91C0E5E2-7445-584F-869A-1161AFC1F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9ACF568-0E88-38A1-EE55-9E8B75D9A53F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1CC7E0E1-D359-5BDC-DEC6-98D58943E611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0" name="CaixaDeTexto 6">
            <a:extLst>
              <a:ext uri="{FF2B5EF4-FFF2-40B4-BE49-F238E27FC236}">
                <a16:creationId xmlns:a16="http://schemas.microsoft.com/office/drawing/2014/main" id="{1C605FFC-2CEE-C1C1-E55A-B79F287D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 b="1"/>
              <a:t>APLICAÇÕES</a:t>
            </a:r>
            <a:endParaRPr lang="pt-BR" altLang="en-US" sz="2999" b="1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B364F38-A270-6883-0F1E-E038C09E8EEE}"/>
              </a:ext>
            </a:extLst>
          </p:cNvPr>
          <p:cNvSpPr/>
          <p:nvPr/>
        </p:nvSpPr>
        <p:spPr>
          <a:xfrm>
            <a:off x="727815" y="1358552"/>
            <a:ext cx="9021873" cy="6026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571" dirty="0"/>
              <a:t>Bombas centrífugas (saneamento, irrigação, petróleo);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571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en-US" sz="2571" dirty="0" err="1"/>
              <a:t>Ventiladores</a:t>
            </a:r>
            <a:r>
              <a:rPr lang="en-US" sz="2571" dirty="0"/>
              <a:t>, </a:t>
            </a:r>
            <a:r>
              <a:rPr lang="en-US" sz="2571" dirty="0" err="1"/>
              <a:t>exaustores</a:t>
            </a:r>
            <a:r>
              <a:rPr lang="en-US" sz="2571" dirty="0"/>
              <a:t> e </a:t>
            </a:r>
            <a:r>
              <a:rPr lang="en-US" sz="2571" dirty="0" err="1"/>
              <a:t>sopradores</a:t>
            </a:r>
            <a:r>
              <a:rPr lang="en-US" sz="2571" dirty="0"/>
              <a:t>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571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571" dirty="0"/>
              <a:t>Compressores de ar e refrigeração;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571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en-US" sz="2571" dirty="0" err="1"/>
              <a:t>Misturadores</a:t>
            </a:r>
            <a:r>
              <a:rPr lang="en-US" sz="2571" dirty="0"/>
              <a:t> e </a:t>
            </a:r>
            <a:r>
              <a:rPr lang="en-US" sz="2571" dirty="0" err="1"/>
              <a:t>aeradores</a:t>
            </a:r>
            <a:r>
              <a:rPr lang="en-US" sz="2571" dirty="0"/>
              <a:t>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571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en-US" sz="2571" dirty="0" err="1"/>
              <a:t>Britadores</a:t>
            </a:r>
            <a:r>
              <a:rPr lang="en-US" sz="2571" dirty="0"/>
              <a:t> e </a:t>
            </a:r>
            <a:r>
              <a:rPr lang="en-US" sz="2571" dirty="0" err="1"/>
              <a:t>moedores</a:t>
            </a:r>
            <a:r>
              <a:rPr lang="en-US" sz="2571" dirty="0"/>
              <a:t>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571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en-US" sz="2571" dirty="0" err="1"/>
              <a:t>Picadores</a:t>
            </a:r>
            <a:r>
              <a:rPr lang="en-US" sz="2571" dirty="0"/>
              <a:t> de madeira;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571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en-US" sz="2571" dirty="0" err="1"/>
              <a:t>Refinadores</a:t>
            </a:r>
            <a:r>
              <a:rPr lang="en-US" sz="2571" dirty="0"/>
              <a:t> de </a:t>
            </a:r>
            <a:r>
              <a:rPr lang="en-US" sz="2571" dirty="0" err="1"/>
              <a:t>papel</a:t>
            </a:r>
            <a:r>
              <a:rPr lang="en-US" sz="2571" dirty="0"/>
              <a:t>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571" dirty="0"/>
          </a:p>
          <a:p>
            <a:pPr algn="just">
              <a:defRPr/>
            </a:pPr>
            <a:endParaRPr lang="pt-BR" sz="2571" dirty="0">
              <a:solidFill>
                <a:srgbClr val="FF0000"/>
              </a:solidFill>
            </a:endParaRPr>
          </a:p>
        </p:txBody>
      </p:sp>
      <p:pic>
        <p:nvPicPr>
          <p:cNvPr id="50182" name="Áudio 3">
            <a:hlinkClick r:id="" action="ppaction://media"/>
            <a:extLst>
              <a:ext uri="{FF2B5EF4-FFF2-40B4-BE49-F238E27FC236}">
                <a16:creationId xmlns:a16="http://schemas.microsoft.com/office/drawing/2014/main" id="{52EBCB75-365F-F49C-6508-D6A495B1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BA055F9-427D-A35D-2B90-91B8A3C61EB7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509C1175-0128-F724-ADA2-D0240D7C58B1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8" name="CaixaDeTexto 6">
            <a:extLst>
              <a:ext uri="{FF2B5EF4-FFF2-40B4-BE49-F238E27FC236}">
                <a16:creationId xmlns:a16="http://schemas.microsoft.com/office/drawing/2014/main" id="{DC5A4E6E-3FE3-84A5-6828-2FA8E202A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 b="1"/>
              <a:t>APLICAÇÕES</a:t>
            </a:r>
            <a:endParaRPr lang="pt-BR" altLang="en-US" sz="2999" b="1"/>
          </a:p>
        </p:txBody>
      </p:sp>
      <p:pic>
        <p:nvPicPr>
          <p:cNvPr id="52229" name="Áudio 3">
            <a:hlinkClick r:id="" action="ppaction://media"/>
            <a:extLst>
              <a:ext uri="{FF2B5EF4-FFF2-40B4-BE49-F238E27FC236}">
                <a16:creationId xmlns:a16="http://schemas.microsoft.com/office/drawing/2014/main" id="{BF281D6E-5898-7666-F3AD-DCC3337C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Imagem 4">
            <a:extLst>
              <a:ext uri="{FF2B5EF4-FFF2-40B4-BE49-F238E27FC236}">
                <a16:creationId xmlns:a16="http://schemas.microsoft.com/office/drawing/2014/main" id="{0CF727D3-F7FF-745C-C60C-4A387033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40" y="1282038"/>
            <a:ext cx="7416776" cy="40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CaixaDeTexto 9">
            <a:extLst>
              <a:ext uri="{FF2B5EF4-FFF2-40B4-BE49-F238E27FC236}">
                <a16:creationId xmlns:a16="http://schemas.microsoft.com/office/drawing/2014/main" id="{B84CEC7A-F0B5-43F0-6284-02C3A5E2F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38" y="6061625"/>
            <a:ext cx="6362580" cy="3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57"/>
              </a:spcAft>
            </a:pPr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https://www.youtube.com/watch?v=6X71RZWvOvc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A1ECEAE-2FB8-F139-67A4-D91679335967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2CE939C7-178B-5C19-949A-4C5DB631C2F8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4" name="CaixaDeTexto 6">
            <a:extLst>
              <a:ext uri="{FF2B5EF4-FFF2-40B4-BE49-F238E27FC236}">
                <a16:creationId xmlns:a16="http://schemas.microsoft.com/office/drawing/2014/main" id="{47BCDFCA-ECE4-38AB-1918-1963DA963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 b="1"/>
              <a:t>APLICAÇÕES</a:t>
            </a:r>
            <a:endParaRPr lang="pt-BR" altLang="en-US" sz="2999" b="1"/>
          </a:p>
        </p:txBody>
      </p:sp>
      <p:pic>
        <p:nvPicPr>
          <p:cNvPr id="56325" name="Áudio 2">
            <a:hlinkClick r:id="" action="ppaction://media"/>
            <a:extLst>
              <a:ext uri="{FF2B5EF4-FFF2-40B4-BE49-F238E27FC236}">
                <a16:creationId xmlns:a16="http://schemas.microsoft.com/office/drawing/2014/main" id="{786D38CA-6541-80A0-49B8-5F0FC13C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Imagem 4">
            <a:extLst>
              <a:ext uri="{FF2B5EF4-FFF2-40B4-BE49-F238E27FC236}">
                <a16:creationId xmlns:a16="http://schemas.microsoft.com/office/drawing/2014/main" id="{5A3AE915-719B-203C-5709-6BEF3681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1212326"/>
            <a:ext cx="9793817" cy="49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1FEDE04-B313-4C20-F3CE-4E70AF62DAAF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989E280B-5218-E861-80B3-CCCBC8D6AD5A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2" name="CaixaDeTexto 6">
            <a:extLst>
              <a:ext uri="{FF2B5EF4-FFF2-40B4-BE49-F238E27FC236}">
                <a16:creationId xmlns:a16="http://schemas.microsoft.com/office/drawing/2014/main" id="{B730491A-4F87-893E-5344-417CD98FC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/>
              <a:t>Soft-Starter WEG SSW-XX</a:t>
            </a:r>
            <a:endParaRPr lang="pt-BR" altLang="en-US" sz="2999" b="1"/>
          </a:p>
        </p:txBody>
      </p:sp>
      <p:pic>
        <p:nvPicPr>
          <p:cNvPr id="48133" name="Picture 3">
            <a:extLst>
              <a:ext uri="{FF2B5EF4-FFF2-40B4-BE49-F238E27FC236}">
                <a16:creationId xmlns:a16="http://schemas.microsoft.com/office/drawing/2014/main" id="{7894ACBB-7A7E-84FF-204B-03A2824D6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05" y="2684059"/>
            <a:ext cx="2552173" cy="339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93F4F8A-B0EF-298C-B909-325D77190152}"/>
              </a:ext>
            </a:extLst>
          </p:cNvPr>
          <p:cNvSpPr/>
          <p:nvPr/>
        </p:nvSpPr>
        <p:spPr>
          <a:xfrm>
            <a:off x="644499" y="1358553"/>
            <a:ext cx="9023574" cy="883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PT" sz="2571" dirty="0"/>
              <a:t>A IHM - 3P consiste de um display de led‘s com 4 dígitos de 7 segmentos , 2 led‘s sinalizadores e 5 teclas. </a:t>
            </a:r>
            <a:endParaRPr lang="pt-BR" sz="2571" dirty="0">
              <a:solidFill>
                <a:srgbClr val="FF0000"/>
              </a:solidFill>
            </a:endParaRPr>
          </a:p>
        </p:txBody>
      </p:sp>
      <p:pic>
        <p:nvPicPr>
          <p:cNvPr id="58375" name="Áudio 1">
            <a:hlinkClick r:id="" action="ppaction://media"/>
            <a:extLst>
              <a:ext uri="{FF2B5EF4-FFF2-40B4-BE49-F238E27FC236}">
                <a16:creationId xmlns:a16="http://schemas.microsoft.com/office/drawing/2014/main" id="{10631841-68B9-3154-DA04-7D708B02E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A01DF72-9AC1-E859-F635-BE830DBB5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009" y="2266968"/>
            <a:ext cx="3743325" cy="4724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E09AFE9-0EBD-60E4-51E1-AA6B1D4A1D62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C7388F25-01E5-AB73-1AA2-546D93EF2552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9C449DF6-2F25-1593-38B8-A779DF331575}"/>
              </a:ext>
            </a:extLst>
          </p:cNvPr>
          <p:cNvSpPr/>
          <p:nvPr/>
        </p:nvSpPr>
        <p:spPr>
          <a:xfrm>
            <a:off x="1123987" y="1579593"/>
            <a:ext cx="9023574" cy="52354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v"/>
              <a:defRPr/>
            </a:pPr>
            <a:r>
              <a:rPr lang="pt-PT" sz="2571" b="1" dirty="0"/>
              <a:t>Funções do Display de LEDs</a:t>
            </a:r>
          </a:p>
          <a:p>
            <a:pPr>
              <a:defRPr/>
            </a:pPr>
            <a:endParaRPr lang="pt-BR" sz="2571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PT" sz="2571" dirty="0"/>
              <a:t>Mostra número do parâmetro ou o seu conteúdo e também mensagens de erro e estado.</a:t>
            </a:r>
          </a:p>
          <a:p>
            <a:pPr>
              <a:defRPr/>
            </a:pPr>
            <a:endParaRPr lang="pt-BR" sz="2571" dirty="0"/>
          </a:p>
          <a:p>
            <a:pPr marL="367280" indent="-367280">
              <a:buFont typeface="Wingdings" panose="05000000000000000000" pitchFamily="2" charset="2"/>
              <a:buChar char="v"/>
              <a:defRPr/>
            </a:pPr>
            <a:r>
              <a:rPr lang="pt-PT" sz="2571" b="1" dirty="0"/>
              <a:t>Funções dos LEDs </a:t>
            </a:r>
          </a:p>
          <a:p>
            <a:pPr marL="367280" indent="-367280">
              <a:buFont typeface="Wingdings" panose="05000000000000000000" pitchFamily="2" charset="2"/>
              <a:buChar char="v"/>
              <a:defRPr/>
            </a:pPr>
            <a:endParaRPr lang="pt-BR" sz="2571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PT" sz="2571" dirty="0"/>
              <a:t>START Indica que a soft-starter recebeu comando de partida ou parada (motor acionado).</a:t>
            </a:r>
            <a:endParaRPr lang="pt-BR" sz="2571" dirty="0"/>
          </a:p>
          <a:p>
            <a:pPr>
              <a:defRPr/>
            </a:pPr>
            <a:r>
              <a:rPr lang="pt-PT" sz="2571" dirty="0"/>
              <a:t> </a:t>
            </a:r>
            <a:endParaRPr lang="pt-BR" sz="2571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PT" sz="2571" dirty="0"/>
              <a:t>RUN Indica estado da chave; se em rampa de aceleração/desaceleração ou tensão plena.</a:t>
            </a: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571" dirty="0">
              <a:solidFill>
                <a:srgbClr val="FF0000"/>
              </a:solidFill>
            </a:endParaRPr>
          </a:p>
        </p:txBody>
      </p:sp>
      <p:sp>
        <p:nvSpPr>
          <p:cNvPr id="60421" name="CaixaDeTexto 6">
            <a:extLst>
              <a:ext uri="{FF2B5EF4-FFF2-40B4-BE49-F238E27FC236}">
                <a16:creationId xmlns:a16="http://schemas.microsoft.com/office/drawing/2014/main" id="{009B7F2F-1EBF-130B-DB53-81C63E87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/>
              <a:t>Soft-Starter WEG SSW-XX</a:t>
            </a:r>
            <a:endParaRPr lang="pt-BR" altLang="en-US" sz="2999" b="1"/>
          </a:p>
        </p:txBody>
      </p:sp>
      <p:pic>
        <p:nvPicPr>
          <p:cNvPr id="60422" name="Áudio 2">
            <a:hlinkClick r:id="" action="ppaction://media"/>
            <a:extLst>
              <a:ext uri="{FF2B5EF4-FFF2-40B4-BE49-F238E27FC236}">
                <a16:creationId xmlns:a16="http://schemas.microsoft.com/office/drawing/2014/main" id="{F05E6785-94BB-4EFA-6D04-30FB4B06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237FFA3-5FCF-9B3C-BC4E-E42D73959B65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13E3388F-7304-87FF-BE80-D9DF50EF3DDC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FDF8A889-D930-370B-1AB2-CE487198A95E}"/>
              </a:ext>
            </a:extLst>
          </p:cNvPr>
          <p:cNvSpPr/>
          <p:nvPr/>
        </p:nvSpPr>
        <p:spPr>
          <a:xfrm>
            <a:off x="727815" y="1227628"/>
            <a:ext cx="9021873" cy="883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PT" sz="2571" b="1" dirty="0"/>
              <a:t>Funções Básicas das Teclas</a:t>
            </a: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571" dirty="0">
              <a:solidFill>
                <a:srgbClr val="FF0000"/>
              </a:solidFill>
            </a:endParaRPr>
          </a:p>
        </p:txBody>
      </p:sp>
      <p:pic>
        <p:nvPicPr>
          <p:cNvPr id="52229" name="Imagem 5">
            <a:extLst>
              <a:ext uri="{FF2B5EF4-FFF2-40B4-BE49-F238E27FC236}">
                <a16:creationId xmlns:a16="http://schemas.microsoft.com/office/drawing/2014/main" id="{5E9101C5-816E-311D-4A36-02722D51F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9" y="1975766"/>
            <a:ext cx="4958120" cy="473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CaixaDeTexto 6">
            <a:extLst>
              <a:ext uri="{FF2B5EF4-FFF2-40B4-BE49-F238E27FC236}">
                <a16:creationId xmlns:a16="http://schemas.microsoft.com/office/drawing/2014/main" id="{2784C724-53EB-37BB-95C8-80764D23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/>
              <a:t>Soft-Starter WEG SSW-XX</a:t>
            </a:r>
            <a:endParaRPr lang="pt-BR" altLang="en-US" sz="2999" b="1"/>
          </a:p>
        </p:txBody>
      </p:sp>
      <p:pic>
        <p:nvPicPr>
          <p:cNvPr id="62471" name="Áudio 1">
            <a:hlinkClick r:id="" action="ppaction://media"/>
            <a:extLst>
              <a:ext uri="{FF2B5EF4-FFF2-40B4-BE49-F238E27FC236}">
                <a16:creationId xmlns:a16="http://schemas.microsoft.com/office/drawing/2014/main" id="{6C77D0E6-23D0-B9D7-0ED0-E8AA36CC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5415E9D-CDF6-8DC5-FC5D-3C88848B30E6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BEC6AAF3-2A75-754A-1880-9002B1627646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36765BDC-2C4D-1645-F640-702A271468DA}"/>
              </a:ext>
            </a:extLst>
          </p:cNvPr>
          <p:cNvSpPr/>
          <p:nvPr/>
        </p:nvSpPr>
        <p:spPr>
          <a:xfrm>
            <a:off x="727815" y="1227628"/>
            <a:ext cx="9021873" cy="883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PT" sz="2571" b="1" dirty="0"/>
              <a:t>Funções Básicas das Teclas</a:t>
            </a: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571" dirty="0">
              <a:solidFill>
                <a:srgbClr val="FF0000"/>
              </a:solidFill>
            </a:endParaRPr>
          </a:p>
        </p:txBody>
      </p:sp>
      <p:pic>
        <p:nvPicPr>
          <p:cNvPr id="54277" name="Imagem 6">
            <a:extLst>
              <a:ext uri="{FF2B5EF4-FFF2-40B4-BE49-F238E27FC236}">
                <a16:creationId xmlns:a16="http://schemas.microsoft.com/office/drawing/2014/main" id="{8EDEDF5A-8CDD-9C58-1A94-4E5B1B3B2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67" y="2990855"/>
            <a:ext cx="5233571" cy="183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CaixaDeTexto 6">
            <a:extLst>
              <a:ext uri="{FF2B5EF4-FFF2-40B4-BE49-F238E27FC236}">
                <a16:creationId xmlns:a16="http://schemas.microsoft.com/office/drawing/2014/main" id="{DD70072F-C38A-3F95-7F69-7980D4B5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/>
              <a:t>Soft-Starter WEG SSW-XX</a:t>
            </a:r>
            <a:endParaRPr lang="pt-BR" altLang="en-US" sz="2999" b="1"/>
          </a:p>
        </p:txBody>
      </p:sp>
      <p:pic>
        <p:nvPicPr>
          <p:cNvPr id="64519" name="Áudio 1">
            <a:hlinkClick r:id="" action="ppaction://media"/>
            <a:extLst>
              <a:ext uri="{FF2B5EF4-FFF2-40B4-BE49-F238E27FC236}">
                <a16:creationId xmlns:a16="http://schemas.microsoft.com/office/drawing/2014/main" id="{4A454845-2531-037A-338B-610CA3C7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42BFE7D7-AE4A-289F-127C-EF1E97742D08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FC2EF7CC-165F-BCA1-4FED-0737488B49E5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4" name="CaixaDeTexto 6">
            <a:extLst>
              <a:ext uri="{FF2B5EF4-FFF2-40B4-BE49-F238E27FC236}">
                <a16:creationId xmlns:a16="http://schemas.microsoft.com/office/drawing/2014/main" id="{D8084B94-1FDA-B877-E843-413CC9D4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/>
              <a:t>Parametros de Configuracao</a:t>
            </a:r>
            <a:endParaRPr lang="pt-BR" altLang="en-US" sz="2999" b="1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04E04BD-4E8B-A57E-467D-4D868B5120F8}"/>
              </a:ext>
            </a:extLst>
          </p:cNvPr>
          <p:cNvSpPr/>
          <p:nvPr/>
        </p:nvSpPr>
        <p:spPr>
          <a:xfrm>
            <a:off x="727815" y="1227628"/>
            <a:ext cx="9021873" cy="883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PT" sz="2571" dirty="0"/>
              <a:t>Para facilitar a descrição os parâmetros foram agrupados por tipos</a:t>
            </a:r>
            <a:endParaRPr lang="pt-BR" sz="2571" dirty="0">
              <a:solidFill>
                <a:srgbClr val="FF0000"/>
              </a:solidFill>
            </a:endParaRPr>
          </a:p>
        </p:txBody>
      </p:sp>
      <p:pic>
        <p:nvPicPr>
          <p:cNvPr id="56326" name="Imagem 4">
            <a:extLst>
              <a:ext uri="{FF2B5EF4-FFF2-40B4-BE49-F238E27FC236}">
                <a16:creationId xmlns:a16="http://schemas.microsoft.com/office/drawing/2014/main" id="{AD672828-5F7D-EA72-A7EA-5E321895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41" y="2118593"/>
            <a:ext cx="6406788" cy="431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Áudio 1">
            <a:hlinkClick r:id="" action="ppaction://media"/>
            <a:extLst>
              <a:ext uri="{FF2B5EF4-FFF2-40B4-BE49-F238E27FC236}">
                <a16:creationId xmlns:a16="http://schemas.microsoft.com/office/drawing/2014/main" id="{B478FE79-ECB3-9A1B-6E98-A54FB17B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4C2140A0-864C-A9FF-0703-588E75D38AAC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63E5AF5A-C4B2-473C-0AD6-70CA92B0F6F8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2" name="Imagem 1">
            <a:extLst>
              <a:ext uri="{FF2B5EF4-FFF2-40B4-BE49-F238E27FC236}">
                <a16:creationId xmlns:a16="http://schemas.microsoft.com/office/drawing/2014/main" id="{D3CC1C7B-AB24-8097-EF1E-323CB6E2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38" y="1441868"/>
            <a:ext cx="7522195" cy="528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CaixaDeTexto 6">
            <a:extLst>
              <a:ext uri="{FF2B5EF4-FFF2-40B4-BE49-F238E27FC236}">
                <a16:creationId xmlns:a16="http://schemas.microsoft.com/office/drawing/2014/main" id="{7A9DE75F-FAF9-6F30-F614-B023A3B77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/>
              <a:t>Parametros de Configuracao</a:t>
            </a:r>
            <a:endParaRPr lang="pt-BR" altLang="en-US" sz="2999" b="1"/>
          </a:p>
        </p:txBody>
      </p:sp>
      <p:pic>
        <p:nvPicPr>
          <p:cNvPr id="68614" name="Áudio 3">
            <a:hlinkClick r:id="" action="ppaction://media"/>
            <a:extLst>
              <a:ext uri="{FF2B5EF4-FFF2-40B4-BE49-F238E27FC236}">
                <a16:creationId xmlns:a16="http://schemas.microsoft.com/office/drawing/2014/main" id="{3E42C021-BAB7-EF28-BE99-29DF357BE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FD771E6-EFAC-B414-0F07-DAD5B9D1CE68}"/>
              </a:ext>
            </a:extLst>
          </p:cNvPr>
          <p:cNvSpPr/>
          <p:nvPr/>
        </p:nvSpPr>
        <p:spPr>
          <a:xfrm>
            <a:off x="5162236" y="588310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3BA64852-D2F3-F2C0-357F-71B6FB1D842B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CaixaDeTexto 6">
            <a:extLst>
              <a:ext uri="{FF2B5EF4-FFF2-40B4-BE49-F238E27FC236}">
                <a16:creationId xmlns:a16="http://schemas.microsoft.com/office/drawing/2014/main" id="{05DB5AB1-FF0D-0338-E473-99946D40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04" y="311375"/>
            <a:ext cx="3775138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dirty="0">
                <a:solidFill>
                  <a:srgbClr val="000000"/>
                </a:solidFill>
              </a:rPr>
              <a:t>Soft-starter</a:t>
            </a:r>
            <a:endParaRPr lang="pt-BR" altLang="en-US" sz="2999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9EC1BF1-2B39-916E-AC7E-1A1AEB42A997}"/>
              </a:ext>
            </a:extLst>
          </p:cNvPr>
          <p:cNvSpPr/>
          <p:nvPr/>
        </p:nvSpPr>
        <p:spPr>
          <a:xfrm>
            <a:off x="5162236" y="540702"/>
            <a:ext cx="5051791" cy="582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sz="2142" dirty="0">
              <a:solidFill>
                <a:srgbClr val="000000"/>
              </a:solidFill>
              <a:latin typeface="FOICLL+TimesNewRoman,Italic"/>
            </a:endParaRPr>
          </a:p>
          <a:p>
            <a:pPr algn="just">
              <a:defRPr/>
            </a:pPr>
            <a:endParaRPr lang="pt-BR" sz="2142" dirty="0"/>
          </a:p>
          <a:p>
            <a:pPr algn="just">
              <a:defRPr/>
            </a:pPr>
            <a:r>
              <a:rPr lang="pt-BR" sz="2571" dirty="0">
                <a:solidFill>
                  <a:srgbClr val="000000"/>
                </a:solidFill>
              </a:rPr>
              <a:t>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i="1" dirty="0">
                <a:latin typeface="Arial" panose="020B0604020202020204" pitchFamily="34" charset="0"/>
                <a:cs typeface="Arial" panose="020B0604020202020204" pitchFamily="34" charset="0"/>
              </a:rPr>
              <a:t>Soft-starters </a:t>
            </a: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são utilizados basicamente para partidas de motores de indução CA (corrente alternada) tipo gaiola, em substituição aos métodos estrela-triângulo, chave compensadora ou partida direta.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Tem a vantagem de não provocar trancos no sistema, limitar a corrente de partida, evitar picos de corrente e ainda incorporar parada suave e proteções.</a:t>
            </a:r>
          </a:p>
          <a:p>
            <a:pPr algn="just">
              <a:defRPr/>
            </a:pPr>
            <a:r>
              <a:rPr lang="pt-BR" sz="2571" dirty="0">
                <a:solidFill>
                  <a:srgbClr val="000000"/>
                </a:solidFill>
              </a:rPr>
              <a:t> </a:t>
            </a:r>
            <a:endParaRPr lang="pt-BR" sz="2571" dirty="0"/>
          </a:p>
        </p:txBody>
      </p:sp>
      <p:pic>
        <p:nvPicPr>
          <p:cNvPr id="9222" name="Áudio 3">
            <a:hlinkClick r:id="" action="ppaction://media"/>
            <a:extLst>
              <a:ext uri="{FF2B5EF4-FFF2-40B4-BE49-F238E27FC236}">
                <a16:creationId xmlns:a16="http://schemas.microsoft.com/office/drawing/2014/main" id="{BFD7E7A7-18B1-A45D-D4B8-6D7BB2D4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FEFB815-6E78-BA1D-CE72-6262C489E739}"/>
              </a:ext>
            </a:extLst>
          </p:cNvPr>
          <p:cNvSpPr/>
          <p:nvPr/>
        </p:nvSpPr>
        <p:spPr>
          <a:xfrm>
            <a:off x="0" y="0"/>
            <a:ext cx="4891732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2532D3-E597-7E49-D461-FE81F64A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04" y="1582870"/>
            <a:ext cx="4212000" cy="47039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B3AA36C-C7FC-4C2F-C8F3-63831232798C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62493778-C57B-D604-E4B2-C5996F5DF53B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0" name="Imagem 3">
            <a:extLst>
              <a:ext uri="{FF2B5EF4-FFF2-40B4-BE49-F238E27FC236}">
                <a16:creationId xmlns:a16="http://schemas.microsoft.com/office/drawing/2014/main" id="{8D92B698-D93C-0E79-40A0-F451EC48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47" y="1508181"/>
            <a:ext cx="6663537" cy="474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CaixaDeTexto 6">
            <a:extLst>
              <a:ext uri="{FF2B5EF4-FFF2-40B4-BE49-F238E27FC236}">
                <a16:creationId xmlns:a16="http://schemas.microsoft.com/office/drawing/2014/main" id="{E36DB155-70E5-5CF4-D3D9-1AAB804D7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/>
              <a:t>Parametros de Configuracao</a:t>
            </a:r>
            <a:endParaRPr lang="pt-BR" altLang="en-US" sz="2999" b="1"/>
          </a:p>
        </p:txBody>
      </p:sp>
      <p:pic>
        <p:nvPicPr>
          <p:cNvPr id="70662" name="Áudio 1">
            <a:hlinkClick r:id="" action="ppaction://media"/>
            <a:extLst>
              <a:ext uri="{FF2B5EF4-FFF2-40B4-BE49-F238E27FC236}">
                <a16:creationId xmlns:a16="http://schemas.microsoft.com/office/drawing/2014/main" id="{7F0EC59D-C173-A6B3-2C24-5D8A36EA1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858EF42-BBC1-3E0A-D19E-C6412A9A95C1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3384B8E0-42F7-19C0-D1DF-C7965B201590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4209D096-9593-F72E-0341-C0400A788DDF}"/>
              </a:ext>
            </a:extLst>
          </p:cNvPr>
          <p:cNvSpPr/>
          <p:nvPr/>
        </p:nvSpPr>
        <p:spPr>
          <a:xfrm>
            <a:off x="688707" y="1329647"/>
            <a:ext cx="8676710" cy="3890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PT" sz="1928" b="1" dirty="0"/>
              <a:t>PARÂMETROS PADRÃO DE FÁBRICA</a:t>
            </a:r>
            <a:endParaRPr lang="pt-BR" sz="2571" dirty="0">
              <a:solidFill>
                <a:srgbClr val="FF0000"/>
              </a:solidFill>
            </a:endParaRPr>
          </a:p>
        </p:txBody>
      </p:sp>
      <p:pic>
        <p:nvPicPr>
          <p:cNvPr id="62469" name="Imagem 9">
            <a:extLst>
              <a:ext uri="{FF2B5EF4-FFF2-40B4-BE49-F238E27FC236}">
                <a16:creationId xmlns:a16="http://schemas.microsoft.com/office/drawing/2014/main" id="{7B0A7219-42A9-419A-4F7E-9BC510E3C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93" y="2599782"/>
            <a:ext cx="6670338" cy="377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CaixaDeTexto 6">
            <a:extLst>
              <a:ext uri="{FF2B5EF4-FFF2-40B4-BE49-F238E27FC236}">
                <a16:creationId xmlns:a16="http://schemas.microsoft.com/office/drawing/2014/main" id="{054CCBBA-B3FD-DB38-3936-C16B01D82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/>
              <a:t>Parametros de Configuracao</a:t>
            </a:r>
            <a:endParaRPr lang="pt-BR" altLang="en-US" sz="2999" b="1"/>
          </a:p>
        </p:txBody>
      </p:sp>
      <p:pic>
        <p:nvPicPr>
          <p:cNvPr id="72711" name="Áudio 1">
            <a:hlinkClick r:id="" action="ppaction://media"/>
            <a:extLst>
              <a:ext uri="{FF2B5EF4-FFF2-40B4-BE49-F238E27FC236}">
                <a16:creationId xmlns:a16="http://schemas.microsoft.com/office/drawing/2014/main" id="{23873EBC-C033-3DE0-D306-728045FF2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CC00B7-B443-1A79-BDFF-34F7C2F65FFA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0BED021C-EAAC-ACB2-97AE-970083FB1354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71878985-B95E-4785-9EDD-39C3BA14E6C8}"/>
              </a:ext>
            </a:extLst>
          </p:cNvPr>
          <p:cNvSpPr/>
          <p:nvPr/>
        </p:nvSpPr>
        <p:spPr>
          <a:xfrm>
            <a:off x="688707" y="1329647"/>
            <a:ext cx="8676710" cy="3890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PT" sz="1928" b="1" dirty="0"/>
              <a:t>LIBERACAO PARA CONFIGURACAO DOS PARÂMETROS </a:t>
            </a:r>
            <a:endParaRPr lang="pt-BR" sz="2571" dirty="0">
              <a:solidFill>
                <a:srgbClr val="FF0000"/>
              </a:solidFill>
            </a:endParaRPr>
          </a:p>
        </p:txBody>
      </p:sp>
      <p:pic>
        <p:nvPicPr>
          <p:cNvPr id="64517" name="Imagem 6">
            <a:extLst>
              <a:ext uri="{FF2B5EF4-FFF2-40B4-BE49-F238E27FC236}">
                <a16:creationId xmlns:a16="http://schemas.microsoft.com/office/drawing/2014/main" id="{35558424-0506-EFF3-BB05-C47C63ED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3" y="2715404"/>
            <a:ext cx="7751738" cy="231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CaixaDeTexto 6">
            <a:extLst>
              <a:ext uri="{FF2B5EF4-FFF2-40B4-BE49-F238E27FC236}">
                <a16:creationId xmlns:a16="http://schemas.microsoft.com/office/drawing/2014/main" id="{1C50A07D-A168-3A4B-F763-13A15913B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/>
              <a:t>Parametros de Configuracao</a:t>
            </a:r>
            <a:endParaRPr lang="pt-BR" altLang="en-US" sz="2999" b="1"/>
          </a:p>
        </p:txBody>
      </p:sp>
      <p:pic>
        <p:nvPicPr>
          <p:cNvPr id="74759" name="Áudio 2">
            <a:hlinkClick r:id="" action="ppaction://media"/>
            <a:extLst>
              <a:ext uri="{FF2B5EF4-FFF2-40B4-BE49-F238E27FC236}">
                <a16:creationId xmlns:a16="http://schemas.microsoft.com/office/drawing/2014/main" id="{0F3228B6-F9D3-40C8-985B-F7E16E8B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CaixaDeTexto 9">
            <a:extLst>
              <a:ext uri="{FF2B5EF4-FFF2-40B4-BE49-F238E27FC236}">
                <a16:creationId xmlns:a16="http://schemas.microsoft.com/office/drawing/2014/main" id="{F03A3238-39EE-FDB9-5C15-619D1D3F7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691" y="5815079"/>
            <a:ext cx="7404873" cy="3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57"/>
              </a:spcAft>
            </a:pPr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https://www.youtube.com/watch?v=I3FXW0t2Z2k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BD4CF5-A1AF-4862-BA7D-E2DEB8774B02}"/>
              </a:ext>
            </a:extLst>
          </p:cNvPr>
          <p:cNvSpPr txBox="1"/>
          <p:nvPr/>
        </p:nvSpPr>
        <p:spPr>
          <a:xfrm>
            <a:off x="4347232" y="1094377"/>
            <a:ext cx="598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http://professorcesarcosta.com.br/disciplinas/t6cv2n6cv2conv2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09E0BF-A5AF-4367-928B-0DEBE501E8FC}"/>
              </a:ext>
            </a:extLst>
          </p:cNvPr>
          <p:cNvSpPr txBox="1"/>
          <p:nvPr/>
        </p:nvSpPr>
        <p:spPr>
          <a:xfrm>
            <a:off x="4347232" y="2287499"/>
            <a:ext cx="606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http://professorcesarcosta.com.br/upload/imagens_upload/Apostila_Maquinas%20Eletricas_UNESP.pdf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CCDAAF-7712-492A-B6D7-197D90235491}"/>
              </a:ext>
            </a:extLst>
          </p:cNvPr>
          <p:cNvSpPr txBox="1"/>
          <p:nvPr/>
        </p:nvSpPr>
        <p:spPr>
          <a:xfrm>
            <a:off x="4390557" y="3417043"/>
            <a:ext cx="589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http://professorcesarcosta.com.br/upload/imagens_upload/maquinas%20eletricas%20senai.pdf</a:t>
            </a: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6248773A-D590-4716-356B-ED226D107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134" y="4483235"/>
            <a:ext cx="5820697" cy="9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dirty="0">
                <a:hlinkClick r:id="rId5"/>
              </a:rPr>
              <a:t>http://professorcesarcosta.com.br/upload/imagens_upload/Referencia%20Rapida%20Sosft%20starter%20ssw-04%20WEG.pdf</a:t>
            </a:r>
            <a:endParaRPr lang="pt-BR" altLang="pt-BR" sz="1928" dirty="0"/>
          </a:p>
        </p:txBody>
      </p:sp>
      <p:sp>
        <p:nvSpPr>
          <p:cNvPr id="14" name="CaixaDeTexto 9">
            <a:extLst>
              <a:ext uri="{FF2B5EF4-FFF2-40B4-BE49-F238E27FC236}">
                <a16:creationId xmlns:a16="http://schemas.microsoft.com/office/drawing/2014/main" id="{BAD99F05-6E66-0F11-2183-69FAB0FD6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134" y="5755569"/>
            <a:ext cx="5943600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dirty="0">
                <a:hlinkClick r:id="rId6"/>
              </a:rPr>
              <a:t>http://professorcesarcosta.com.br/upload/imagens_upload/Manual%20Soft%20Starter%20ssw04.pdf</a:t>
            </a:r>
            <a:endParaRPr lang="pt-BR" altLang="pt-BR" sz="1928" dirty="0"/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FD771E6-EFAC-B414-0F07-DAD5B9D1CE68}"/>
              </a:ext>
            </a:extLst>
          </p:cNvPr>
          <p:cNvSpPr/>
          <p:nvPr/>
        </p:nvSpPr>
        <p:spPr>
          <a:xfrm>
            <a:off x="5162236" y="588310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3BA64852-D2F3-F2C0-357F-71B6FB1D842B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CaixaDeTexto 6">
            <a:extLst>
              <a:ext uri="{FF2B5EF4-FFF2-40B4-BE49-F238E27FC236}">
                <a16:creationId xmlns:a16="http://schemas.microsoft.com/office/drawing/2014/main" id="{05DB5AB1-FF0D-0338-E473-99946D40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04" y="311375"/>
            <a:ext cx="3775138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dirty="0">
                <a:solidFill>
                  <a:srgbClr val="000000"/>
                </a:solidFill>
              </a:rPr>
              <a:t>Soft-starter</a:t>
            </a:r>
            <a:endParaRPr lang="pt-BR" altLang="en-US" sz="2999" b="1" dirty="0"/>
          </a:p>
        </p:txBody>
      </p:sp>
      <p:pic>
        <p:nvPicPr>
          <p:cNvPr id="9222" name="Áudio 3">
            <a:hlinkClick r:id="" action="ppaction://media"/>
            <a:extLst>
              <a:ext uri="{FF2B5EF4-FFF2-40B4-BE49-F238E27FC236}">
                <a16:creationId xmlns:a16="http://schemas.microsoft.com/office/drawing/2014/main" id="{BFD7E7A7-18B1-A45D-D4B8-6D7BB2D4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FEFB815-6E78-BA1D-CE72-6262C489E739}"/>
              </a:ext>
            </a:extLst>
          </p:cNvPr>
          <p:cNvSpPr/>
          <p:nvPr/>
        </p:nvSpPr>
        <p:spPr>
          <a:xfrm>
            <a:off x="0" y="0"/>
            <a:ext cx="4891732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36BC923-20C2-91EE-9DB1-BEC93C5240FA}"/>
              </a:ext>
            </a:extLst>
          </p:cNvPr>
          <p:cNvSpPr/>
          <p:nvPr/>
        </p:nvSpPr>
        <p:spPr>
          <a:xfrm>
            <a:off x="5395423" y="94090"/>
            <a:ext cx="4663873" cy="714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sz="2142" dirty="0">
              <a:solidFill>
                <a:srgbClr val="000000"/>
              </a:solidFill>
              <a:latin typeface="FOICLL+TimesNewRoman,Italic"/>
            </a:endParaRP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571" dirty="0">
                <a:solidFill>
                  <a:srgbClr val="000000"/>
                </a:solidFill>
              </a:rPr>
              <a:t> </a:t>
            </a:r>
            <a:r>
              <a:rPr lang="pt-BR" sz="2571" dirty="0"/>
              <a:t>Estas chaves contribuem para a redução dos esforços sobre acoplamentos e dispositivos de transmissão durante as partidas e para o aumento da vida útil do motor e equipamentos mecânicos da máquina acionada, devido à eliminação de choques mecânicos.</a:t>
            </a:r>
          </a:p>
          <a:p>
            <a:pPr algn="just">
              <a:defRPr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571" dirty="0"/>
              <a:t> Também contribui para a economia de energia, sendo muito utilizada em sistemas de refrigeração e em bombeamento.</a:t>
            </a:r>
          </a:p>
          <a:p>
            <a:pPr algn="just">
              <a:defRPr/>
            </a:pPr>
            <a:endParaRPr lang="pt-BR" sz="257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3E56C7-B6F9-0440-7228-351130535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468" y="1510967"/>
            <a:ext cx="2457450" cy="4048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63373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96EE6D9-8E63-9D00-6F98-07BA978E820B}"/>
              </a:ext>
            </a:extLst>
          </p:cNvPr>
          <p:cNvSpPr/>
          <p:nvPr/>
        </p:nvSpPr>
        <p:spPr>
          <a:xfrm>
            <a:off x="5158836" y="664824"/>
            <a:ext cx="4781287" cy="655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0F63422F-4ADD-FD04-530E-5B5972F5ADEE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CaixaDeTexto 6">
            <a:extLst>
              <a:ext uri="{FF2B5EF4-FFF2-40B4-BE49-F238E27FC236}">
                <a16:creationId xmlns:a16="http://schemas.microsoft.com/office/drawing/2014/main" id="{A989DC31-105E-C10B-898D-A1FCCD74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664823"/>
            <a:ext cx="9254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>
                <a:solidFill>
                  <a:srgbClr val="000000"/>
                </a:solidFill>
              </a:rPr>
              <a:t>Soft-starter ou Chave de Partida Suave</a:t>
            </a:r>
            <a:endParaRPr lang="pt-BR" altLang="en-US" sz="2999" b="1"/>
          </a:p>
        </p:txBody>
      </p:sp>
      <p:pic>
        <p:nvPicPr>
          <p:cNvPr id="13317" name="Áudio 2">
            <a:hlinkClick r:id="" action="ppaction://media"/>
            <a:extLst>
              <a:ext uri="{FF2B5EF4-FFF2-40B4-BE49-F238E27FC236}">
                <a16:creationId xmlns:a16="http://schemas.microsoft.com/office/drawing/2014/main" id="{DAE79B9A-1AC7-DC32-0CAA-1BF6F8C8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m 4">
            <a:extLst>
              <a:ext uri="{FF2B5EF4-FFF2-40B4-BE49-F238E27FC236}">
                <a16:creationId xmlns:a16="http://schemas.microsoft.com/office/drawing/2014/main" id="{E771136E-A38A-5AA3-8E02-686A3589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4" y="1358552"/>
            <a:ext cx="5146855" cy="447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7DE755C-867C-6DCB-78CC-8988975EE1E2}"/>
              </a:ext>
            </a:extLst>
          </p:cNvPr>
          <p:cNvSpPr/>
          <p:nvPr/>
        </p:nvSpPr>
        <p:spPr>
          <a:xfrm>
            <a:off x="2693379" y="2285224"/>
            <a:ext cx="1851643" cy="2159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300942B-7C32-F30D-8C5A-596CB2578FC7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722D6F86-6B62-CF67-C243-70F412D34DA0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CaixaDeTexto 6">
            <a:extLst>
              <a:ext uri="{FF2B5EF4-FFF2-40B4-BE49-F238E27FC236}">
                <a16:creationId xmlns:a16="http://schemas.microsoft.com/office/drawing/2014/main" id="{24A81EC8-CBBD-6716-16FB-6A61D1FE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664823"/>
            <a:ext cx="228063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dirty="0">
                <a:solidFill>
                  <a:srgbClr val="000000"/>
                </a:solidFill>
              </a:rPr>
              <a:t>Soft-starter</a:t>
            </a:r>
            <a:endParaRPr lang="pt-BR" altLang="en-US" sz="2999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5BDBC16-72DF-C75C-2ED8-FD146477CAEE}"/>
              </a:ext>
            </a:extLst>
          </p:cNvPr>
          <p:cNvSpPr/>
          <p:nvPr/>
        </p:nvSpPr>
        <p:spPr>
          <a:xfrm>
            <a:off x="5410482" y="398095"/>
            <a:ext cx="4550045" cy="556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sz="2142" dirty="0">
              <a:solidFill>
                <a:srgbClr val="000000"/>
              </a:solidFill>
              <a:latin typeface="FOICLL+TimesNewRoman,Italic"/>
            </a:endParaRPr>
          </a:p>
          <a:p>
            <a:pPr algn="just">
              <a:defRPr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571" dirty="0"/>
              <a:t>Através do ajuste do ângulo de disparo de </a:t>
            </a:r>
            <a:r>
              <a:rPr lang="pt-BR" sz="2571" dirty="0" err="1"/>
              <a:t>tiristores</a:t>
            </a:r>
            <a:r>
              <a:rPr lang="pt-BR" sz="2571" dirty="0"/>
              <a:t>, controla-se a tensão aplicada ao motor. Com o ajuste correto das variáveis, o torque e a corrente são ajustados às necessidades da carga, ou seja, a corrente exigida será a </a:t>
            </a:r>
            <a:r>
              <a:rPr lang="pt-BR" sz="2571" dirty="0">
                <a:solidFill>
                  <a:srgbClr val="0033CC"/>
                </a:solidFill>
              </a:rPr>
              <a:t>mínima necessária </a:t>
            </a:r>
            <a:r>
              <a:rPr lang="pt-BR" sz="2571" dirty="0"/>
              <a:t>para acelerar a carga, sem </a:t>
            </a:r>
            <a:r>
              <a:rPr lang="pt-BR" sz="2571" dirty="0">
                <a:solidFill>
                  <a:srgbClr val="FF0000"/>
                </a:solidFill>
              </a:rPr>
              <a:t>mudanças de frequência.</a:t>
            </a:r>
          </a:p>
        </p:txBody>
      </p:sp>
      <p:pic>
        <p:nvPicPr>
          <p:cNvPr id="15366" name="Áudio 2">
            <a:hlinkClick r:id="" action="ppaction://media"/>
            <a:extLst>
              <a:ext uri="{FF2B5EF4-FFF2-40B4-BE49-F238E27FC236}">
                <a16:creationId xmlns:a16="http://schemas.microsoft.com/office/drawing/2014/main" id="{26BA3B97-B7CF-73A4-7D55-F8A99DE6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2.jpeg">
            <a:extLst>
              <a:ext uri="{FF2B5EF4-FFF2-40B4-BE49-F238E27FC236}">
                <a16:creationId xmlns:a16="http://schemas.microsoft.com/office/drawing/2014/main" id="{B6E1F1B0-FA06-B414-D3EA-CE2954AC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6" y="2080683"/>
            <a:ext cx="4320000" cy="292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FF8BEAC-7BBB-7F63-012C-6EDD03F6DC63}"/>
              </a:ext>
            </a:extLst>
          </p:cNvPr>
          <p:cNvSpPr/>
          <p:nvPr/>
        </p:nvSpPr>
        <p:spPr>
          <a:xfrm>
            <a:off x="0" y="0"/>
            <a:ext cx="4891732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300942B-7C32-F30D-8C5A-596CB2578FC7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722D6F86-6B62-CF67-C243-70F412D34DA0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CaixaDeTexto 6">
            <a:extLst>
              <a:ext uri="{FF2B5EF4-FFF2-40B4-BE49-F238E27FC236}">
                <a16:creationId xmlns:a16="http://schemas.microsoft.com/office/drawing/2014/main" id="{24A81EC8-CBBD-6716-16FB-6A61D1FE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664823"/>
            <a:ext cx="228063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dirty="0">
                <a:solidFill>
                  <a:srgbClr val="000000"/>
                </a:solidFill>
              </a:rPr>
              <a:t>Soft-starter</a:t>
            </a:r>
            <a:endParaRPr lang="pt-BR" altLang="en-US" sz="2999" b="1" dirty="0"/>
          </a:p>
        </p:txBody>
      </p:sp>
      <p:pic>
        <p:nvPicPr>
          <p:cNvPr id="7" name="image2.jpeg">
            <a:extLst>
              <a:ext uri="{FF2B5EF4-FFF2-40B4-BE49-F238E27FC236}">
                <a16:creationId xmlns:a16="http://schemas.microsoft.com/office/drawing/2014/main" id="{B6E1F1B0-FA06-B414-D3EA-CE2954AC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6" y="2080683"/>
            <a:ext cx="4320000" cy="292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FF8BEAC-7BBB-7F63-012C-6EDD03F6DC63}"/>
              </a:ext>
            </a:extLst>
          </p:cNvPr>
          <p:cNvSpPr/>
          <p:nvPr/>
        </p:nvSpPr>
        <p:spPr>
          <a:xfrm>
            <a:off x="0" y="0"/>
            <a:ext cx="4891732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CF21995-B297-112A-64A3-E742D3230F78}"/>
              </a:ext>
            </a:extLst>
          </p:cNvPr>
          <p:cNvSpPr/>
          <p:nvPr/>
        </p:nvSpPr>
        <p:spPr>
          <a:xfrm>
            <a:off x="5580439" y="188735"/>
            <a:ext cx="4429323" cy="675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sz="2142" dirty="0">
              <a:solidFill>
                <a:srgbClr val="000000"/>
              </a:solidFill>
              <a:latin typeface="FOICLL+TimesNewRoman,Italic"/>
            </a:endParaRP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571" dirty="0"/>
              <a:t>Algumas características e vantagens das chaves </a:t>
            </a:r>
            <a:r>
              <a:rPr lang="pt-BR" sz="2571" i="1" dirty="0"/>
              <a:t>soft-starters </a:t>
            </a:r>
            <a:r>
              <a:rPr lang="pt-BR" sz="2571" dirty="0"/>
              <a:t>são: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571" dirty="0"/>
              <a:t>Ajuste da tensão de partida por um tempo pré-definido;</a:t>
            </a:r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571" dirty="0"/>
              <a:t>Pulso de tensão na partida para cargas com alto conjugado de partida;</a:t>
            </a:r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571" dirty="0"/>
              <a:t>Redução rápida de tensão a um nível ajustável, (redução de choques hidráulicos em sistemas de bombeamento);</a:t>
            </a:r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endParaRPr lang="pt-BR" sz="257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7068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3C82015-F5B3-7124-3203-090020E2A8E2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40F97778-585B-1892-0D99-DCD01DC2B03F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CaixaDeTexto 6">
            <a:extLst>
              <a:ext uri="{FF2B5EF4-FFF2-40B4-BE49-F238E27FC236}">
                <a16:creationId xmlns:a16="http://schemas.microsoft.com/office/drawing/2014/main" id="{54414F10-6A6B-A29E-8318-06979F7D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10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 b="1"/>
              <a:t>PRINCÍPIO DE FUNCIONAMENTO</a:t>
            </a:r>
            <a:endParaRPr lang="pt-BR" altLang="pt-BR" sz="2999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999" b="1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5D4FF9-275E-492B-30B3-2B3DDEF97A00}"/>
              </a:ext>
            </a:extLst>
          </p:cNvPr>
          <p:cNvSpPr/>
          <p:nvPr/>
        </p:nvSpPr>
        <p:spPr>
          <a:xfrm>
            <a:off x="688707" y="1100105"/>
            <a:ext cx="9023574" cy="4879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571" dirty="0"/>
              <a:t>O </a:t>
            </a:r>
            <a:r>
              <a:rPr lang="pt-BR" sz="2571" b="1" dirty="0"/>
              <a:t>soft-starter </a:t>
            </a:r>
            <a:r>
              <a:rPr lang="pt-BR" sz="2571" dirty="0"/>
              <a:t>é um equipamento eletrônico.</a:t>
            </a:r>
            <a:endParaRPr lang="pt-BR" sz="2571" dirty="0">
              <a:solidFill>
                <a:srgbClr val="FF0000"/>
              </a:solidFill>
            </a:endParaRPr>
          </a:p>
        </p:txBody>
      </p:sp>
      <p:pic>
        <p:nvPicPr>
          <p:cNvPr id="21510" name="Áudio 2">
            <a:hlinkClick r:id="" action="ppaction://media"/>
            <a:extLst>
              <a:ext uri="{FF2B5EF4-FFF2-40B4-BE49-F238E27FC236}">
                <a16:creationId xmlns:a16="http://schemas.microsoft.com/office/drawing/2014/main" id="{46FC885F-9DE1-0C67-84D1-CE09D2DC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m 4">
            <a:extLst>
              <a:ext uri="{FF2B5EF4-FFF2-40B4-BE49-F238E27FC236}">
                <a16:creationId xmlns:a16="http://schemas.microsoft.com/office/drawing/2014/main" id="{9781B635-3D64-3457-F363-98DC1D9E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1778530"/>
            <a:ext cx="7071612" cy="45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183725D-02B6-B40B-AD12-5CAF2A48E8CB}"/>
              </a:ext>
            </a:extLst>
          </p:cNvPr>
          <p:cNvSpPr/>
          <p:nvPr/>
        </p:nvSpPr>
        <p:spPr>
          <a:xfrm>
            <a:off x="5158836" y="601912"/>
            <a:ext cx="4781287" cy="655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28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9923F3D1-C6C3-81CC-3F7E-D61EC5CE2A04}"/>
              </a:ext>
            </a:extLst>
          </p:cNvPr>
          <p:cNvCxnSpPr/>
          <p:nvPr/>
        </p:nvCxnSpPr>
        <p:spPr>
          <a:xfrm>
            <a:off x="765221" y="5639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CaixaDeTexto 6">
            <a:extLst>
              <a:ext uri="{FF2B5EF4-FFF2-40B4-BE49-F238E27FC236}">
                <a16:creationId xmlns:a16="http://schemas.microsoft.com/office/drawing/2014/main" id="{317C9E82-A229-9BA7-74E3-4F2DCA1F6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523697"/>
            <a:ext cx="9254817" cy="10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999" b="1"/>
              <a:t>PRINCÍPIO DE FUNCIONAMENTO</a:t>
            </a:r>
            <a:endParaRPr lang="pt-BR" altLang="pt-BR" sz="2999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999" b="1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2BCB59-9552-E512-FC0A-1ADF90A4C68F}"/>
              </a:ext>
            </a:extLst>
          </p:cNvPr>
          <p:cNvSpPr/>
          <p:nvPr/>
        </p:nvSpPr>
        <p:spPr>
          <a:xfrm>
            <a:off x="727815" y="1358552"/>
            <a:ext cx="9021873" cy="6026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571" dirty="0"/>
              <a:t>Seu princípio de funcionamento baseia-se em componentes estáticos: </a:t>
            </a:r>
            <a:r>
              <a:rPr lang="pt-BR" sz="2571" dirty="0" err="1">
                <a:solidFill>
                  <a:srgbClr val="FF0000"/>
                </a:solidFill>
              </a:rPr>
              <a:t>tiristores</a:t>
            </a:r>
            <a:r>
              <a:rPr lang="pt-BR" sz="2571" dirty="0">
                <a:solidFill>
                  <a:srgbClr val="FF0000"/>
                </a:solidFill>
              </a:rPr>
              <a:t>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en-US" sz="2571" dirty="0"/>
          </a:p>
          <a:p>
            <a:pPr marL="367280" indent="-367280">
              <a:buFont typeface="Wingdings" panose="05000000000000000000" pitchFamily="2" charset="2"/>
              <a:buChar char="v"/>
              <a:defRPr/>
            </a:pPr>
            <a:r>
              <a:rPr lang="pt-BR" sz="2571" dirty="0"/>
              <a:t>Através do ângulo de condução dos </a:t>
            </a:r>
            <a:r>
              <a:rPr lang="pt-BR" sz="2571" dirty="0" err="1"/>
              <a:t>tiristores</a:t>
            </a:r>
            <a:r>
              <a:rPr lang="pt-BR" sz="2571" dirty="0"/>
              <a:t>, a tensão na partida é reduzida, diminuindo os picos de corrente gerados pela inércia da carga mecânica.</a:t>
            </a:r>
          </a:p>
          <a:p>
            <a:pPr marL="367280" indent="-367280">
              <a:buFont typeface="Wingdings" panose="05000000000000000000" pitchFamily="2" charset="2"/>
              <a:buChar char="v"/>
              <a:defRPr/>
            </a:pPr>
            <a:endParaRPr lang="en-US" sz="2571" dirty="0"/>
          </a:p>
          <a:p>
            <a:pPr marL="367280" indent="-367280">
              <a:buFont typeface="Wingdings" panose="05000000000000000000" pitchFamily="2" charset="2"/>
              <a:buChar char="v"/>
              <a:defRPr/>
            </a:pPr>
            <a:r>
              <a:rPr lang="pt-BR" sz="2571" dirty="0"/>
              <a:t>Um dos requisitos do </a:t>
            </a:r>
            <a:r>
              <a:rPr lang="pt-BR" sz="2571" i="1" dirty="0"/>
              <a:t>soft-starter </a:t>
            </a:r>
            <a:r>
              <a:rPr lang="pt-BR" sz="2571" dirty="0"/>
              <a:t>é controlar a potência do motor, sem entretanto </a:t>
            </a:r>
            <a:r>
              <a:rPr lang="pt-BR" sz="2571" dirty="0">
                <a:solidFill>
                  <a:srgbClr val="0033CC"/>
                </a:solidFill>
              </a:rPr>
              <a:t>alterar sua frequência </a:t>
            </a:r>
            <a:r>
              <a:rPr lang="pt-BR" sz="2571" dirty="0"/>
              <a:t>(velocidade de rotação). </a:t>
            </a:r>
          </a:p>
          <a:p>
            <a:pPr marL="367280" indent="-367280">
              <a:buFont typeface="Wingdings" panose="05000000000000000000" pitchFamily="2" charset="2"/>
              <a:buChar char="v"/>
              <a:defRPr/>
            </a:pPr>
            <a:endParaRPr lang="pt-BR" sz="2571" dirty="0"/>
          </a:p>
          <a:p>
            <a:pPr marL="367280" indent="-367280">
              <a:buFont typeface="Wingdings" panose="05000000000000000000" pitchFamily="2" charset="2"/>
              <a:buChar char="v"/>
              <a:defRPr/>
            </a:pPr>
            <a:r>
              <a:rPr lang="pt-BR" sz="2571" dirty="0"/>
              <a:t>Para que isso ocorra, o controle de disparo dos </a:t>
            </a:r>
            <a:r>
              <a:rPr lang="pt-BR" sz="2571" dirty="0" err="1"/>
              <a:t>SCRs</a:t>
            </a:r>
            <a:r>
              <a:rPr lang="pt-BR" sz="2571" dirty="0"/>
              <a:t> (</a:t>
            </a:r>
            <a:r>
              <a:rPr lang="pt-BR" sz="2571" dirty="0" err="1"/>
              <a:t>tiristores</a:t>
            </a:r>
            <a:r>
              <a:rPr lang="pt-BR" sz="2571" dirty="0"/>
              <a:t>) atua em dois pontos: controle por tensão zero e controle de corrente zero.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571" dirty="0">
              <a:solidFill>
                <a:srgbClr val="FF0000"/>
              </a:solidFill>
            </a:endParaRPr>
          </a:p>
        </p:txBody>
      </p:sp>
      <p:pic>
        <p:nvPicPr>
          <p:cNvPr id="25606" name="Áudio 2">
            <a:hlinkClick r:id="" action="ppaction://media"/>
            <a:extLst>
              <a:ext uri="{FF2B5EF4-FFF2-40B4-BE49-F238E27FC236}">
                <a16:creationId xmlns:a16="http://schemas.microsoft.com/office/drawing/2014/main" id="{4825BDAA-D23D-5BB3-C4C0-DBE84B3F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3|1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2.5|18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7.4|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7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4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9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3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.9|2.6|2.9|3.4|2|3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.9|2.6|2.9|3.4|2|3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0.9|2.7|3.4|2.4|1.7|2.8|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|7.4|2.6|7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.4|9.5|9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3|12.6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2008</TotalTime>
  <Words>1644</Words>
  <Application>Microsoft Office PowerPoint</Application>
  <PresentationFormat>Personalizar</PresentationFormat>
  <Paragraphs>184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FOICLL+TimesNewRoman,Italic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141</cp:revision>
  <dcterms:created xsi:type="dcterms:W3CDTF">2022-01-16T23:09:25Z</dcterms:created>
  <dcterms:modified xsi:type="dcterms:W3CDTF">2022-05-03T20:16:35Z</dcterms:modified>
</cp:coreProperties>
</file>